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Override12.xml" ContentType="application/vnd.openxmlformats-officedocument.themeOverride+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4.xml" ContentType="application/vnd.openxmlformats-officedocument.presentationml.tags+xml"/>
  <Override PartName="/ppt/theme/themeOverride5.xml" ContentType="application/vnd.openxmlformats-officedocument.themeOverr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Override13.xml" ContentType="application/vnd.openxmlformats-officedocument.themeOverrid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tags/tag5.xml" ContentType="application/vnd.openxmlformats-officedocument.presentationml.tags+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theme/themeOverride4.xml" ContentType="application/vnd.openxmlformats-officedocument.themeOverride+xml"/>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theme/themeOverride2.xml" ContentType="application/vnd.openxmlformats-officedocument.themeOverr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theme/themeOverride16.xml" ContentType="application/vnd.openxmlformats-officedocument.themeOverride+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Override9.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tags/tag6.xml" ContentType="application/vnd.openxmlformats-officedocument.presentationml.tags+xml"/>
  <Override PartName="/ppt/theme/themeOverride7.xml" ContentType="application/vnd.openxmlformats-officedocument.themeOverr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heme/themeOverride3.xml" ContentType="application/vnd.openxmlformats-officedocument.themeOverride+xml"/>
  <Override PartName="/ppt/tags/tag2.xml" ContentType="application/vnd.openxmlformats-officedocument.presentationml.tags+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heme/themeOverride15.xml" ContentType="application/vnd.openxmlformats-officedocument.themeOverr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theme/themeOverride8.xml" ContentType="application/vnd.openxmlformats-officedocument.themeOverride+xml"/>
  <Override PartName="/ppt/theme/themeOverride11.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 id="2147483836" r:id="rId2"/>
    <p:sldMasterId id="2147483865" r:id="rId3"/>
  </p:sldMasterIdLst>
  <p:notesMasterIdLst>
    <p:notesMasterId r:id="rId21"/>
  </p:notesMasterIdLst>
  <p:sldIdLst>
    <p:sldId id="304" r:id="rId4"/>
    <p:sldId id="259" r:id="rId5"/>
    <p:sldId id="295" r:id="rId6"/>
    <p:sldId id="307" r:id="rId7"/>
    <p:sldId id="305" r:id="rId8"/>
    <p:sldId id="294" r:id="rId9"/>
    <p:sldId id="260" r:id="rId10"/>
    <p:sldId id="264" r:id="rId11"/>
    <p:sldId id="265" r:id="rId12"/>
    <p:sldId id="266" r:id="rId13"/>
    <p:sldId id="267" r:id="rId14"/>
    <p:sldId id="270" r:id="rId15"/>
    <p:sldId id="293" r:id="rId16"/>
    <p:sldId id="302" r:id="rId17"/>
    <p:sldId id="288" r:id="rId18"/>
    <p:sldId id="289" r:id="rId19"/>
    <p:sldId id="30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50" d="100"/>
          <a:sy n="50" d="100"/>
        </p:scale>
        <p:origin x="-1086"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A0A321-9C90-4FDD-A059-ACD9B3062969}" type="datetimeFigureOut">
              <a:rPr lang="en-US" smtClean="0"/>
              <a:pPr/>
              <a:t>5/17/2011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478776-AF67-4074-9717-B7ADDDEDF46E}" type="slidenum">
              <a:rPr lang="en-US" smtClean="0"/>
              <a:pPr/>
              <a:t>‹#›</a:t>
            </a:fld>
            <a:endParaRPr lang="en-US"/>
          </a:p>
        </p:txBody>
      </p:sp>
    </p:spTree>
    <p:extLst>
      <p:ext uri="{BB962C8B-B14F-4D97-AF65-F5344CB8AC3E}">
        <p14:creationId xmlns:p14="http://schemas.microsoft.com/office/powerpoint/2010/main" xmlns="" val="3150128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Delta </a:t>
            </a:r>
            <a:r>
              <a:rPr lang="ru-RU" smtClean="0"/>
              <a:t>регион только по 1-о пионному каналу распадается.</a:t>
            </a:r>
          </a:p>
          <a:p>
            <a:pPr eaLnBrk="1" hangingPunct="1"/>
            <a:r>
              <a:rPr lang="ru-RU" smtClean="0"/>
              <a:t>Второй </a:t>
            </a:r>
            <a:r>
              <a:rPr lang="en-US" smtClean="0"/>
              <a:t>D13 </a:t>
            </a:r>
            <a:r>
              <a:rPr lang="ru-RU" smtClean="0"/>
              <a:t>и </a:t>
            </a:r>
            <a:r>
              <a:rPr lang="en-US" smtClean="0"/>
              <a:t>S11 </a:t>
            </a:r>
            <a:r>
              <a:rPr lang="ru-RU" smtClean="0"/>
              <a:t>пик и широкий Ропер</a:t>
            </a:r>
          </a:p>
          <a:p>
            <a:pPr eaLnBrk="1" hangingPunct="1"/>
            <a:r>
              <a:rPr lang="ru-RU" smtClean="0"/>
              <a:t>3-я область много резонансов но при больших </a:t>
            </a:r>
            <a:r>
              <a:rPr lang="en-US" smtClean="0"/>
              <a:t>W </a:t>
            </a:r>
            <a:r>
              <a:rPr lang="ru-RU" smtClean="0"/>
              <a:t>приимкщественно распадаютя на </a:t>
            </a:r>
            <a:r>
              <a:rPr lang="en-US" smtClean="0"/>
              <a:t>2pi</a:t>
            </a:r>
            <a:endParaRPr lang="ru-RU" smtClean="0"/>
          </a:p>
          <a:p>
            <a:pPr eaLnBrk="1" hangingPunct="1"/>
            <a:r>
              <a:rPr lang="en-US" smtClean="0"/>
              <a:t>S11 </a:t>
            </a:r>
            <a:r>
              <a:rPr lang="ru-RU" smtClean="0"/>
              <a:t>открытый вопрос</a:t>
            </a:r>
            <a:endParaRPr lang="en-US" smtClean="0"/>
          </a:p>
        </p:txBody>
      </p:sp>
      <p:sp>
        <p:nvSpPr>
          <p:cNvPr id="4" name="Slide Number Placeholder 3"/>
          <p:cNvSpPr>
            <a:spLocks noGrp="1"/>
          </p:cNvSpPr>
          <p:nvPr>
            <p:ph type="sldNum" sz="quarter" idx="5"/>
          </p:nvPr>
        </p:nvSpPr>
        <p:spPr/>
        <p:txBody>
          <a:bodyPr/>
          <a:lstStyle/>
          <a:p>
            <a:pPr>
              <a:defRPr/>
            </a:pPr>
            <a:fld id="{5AEE06FA-75BB-4746-97E7-63EB37272CAA}" type="slidenum">
              <a:rPr lang="en-US" smtClean="0">
                <a:solidFill>
                  <a:prstClr val="black"/>
                </a:solidFill>
              </a:rPr>
              <a:pPr>
                <a:defRPr/>
              </a:pPr>
              <a:t>3</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30766" indent="-281064" eaLnBrk="0" hangingPunct="0">
              <a:defRPr sz="2400">
                <a:solidFill>
                  <a:schemeClr val="tx1"/>
                </a:solidFill>
                <a:latin typeface="Times New Roman" pitchFamily="18" charset="0"/>
                <a:cs typeface="Times New Roman" pitchFamily="18" charset="0"/>
              </a:defRPr>
            </a:lvl2pPr>
            <a:lvl3pPr marL="1124255" indent="-224851" eaLnBrk="0" hangingPunct="0">
              <a:defRPr sz="2400">
                <a:solidFill>
                  <a:schemeClr val="tx1"/>
                </a:solidFill>
                <a:latin typeface="Times New Roman" pitchFamily="18" charset="0"/>
                <a:cs typeface="Times New Roman" pitchFamily="18" charset="0"/>
              </a:defRPr>
            </a:lvl3pPr>
            <a:lvl4pPr marL="1573957" indent="-224851" eaLnBrk="0" hangingPunct="0">
              <a:defRPr sz="2400">
                <a:solidFill>
                  <a:schemeClr val="tx1"/>
                </a:solidFill>
                <a:latin typeface="Times New Roman" pitchFamily="18" charset="0"/>
                <a:cs typeface="Times New Roman" pitchFamily="18" charset="0"/>
              </a:defRPr>
            </a:lvl4pPr>
            <a:lvl5pPr marL="2023659" indent="-224851" eaLnBrk="0" hangingPunct="0">
              <a:defRPr sz="2400">
                <a:solidFill>
                  <a:schemeClr val="tx1"/>
                </a:solidFill>
                <a:latin typeface="Times New Roman" pitchFamily="18" charset="0"/>
                <a:cs typeface="Times New Roman" pitchFamily="18" charset="0"/>
              </a:defRPr>
            </a:lvl5pPr>
            <a:lvl6pPr marL="2473361" indent="-224851"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23062" indent="-224851"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372764" indent="-224851"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22466" indent="-224851"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932DA60C-CA45-438B-8450-F35EE6DC42B9}" type="slidenum">
              <a:rPr lang="en-US" sz="1200">
                <a:solidFill>
                  <a:prstClr val="black"/>
                </a:solidFill>
              </a:rPr>
              <a:pPr eaLnBrk="1" hangingPunct="1"/>
              <a:t>13</a:t>
            </a:fld>
            <a:endParaRPr lang="en-US" sz="1200">
              <a:solidFill>
                <a:prstClr val="black"/>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This measurement were motivated by two major objectives. First we are going to extract pion delta axial transition form factor. It will</a:t>
            </a:r>
          </a:p>
          <a:p>
            <a:pPr eaLnBrk="1" hangingPunct="1"/>
            <a:r>
              <a:rPr lang="en-US" smtClean="0"/>
              <a:t> be first data on this axial transition form factor from experiments with electromagnetic probes. Second we will complement available</a:t>
            </a:r>
          </a:p>
          <a:p>
            <a:pPr eaLnBrk="1" hangingPunct="1"/>
            <a:r>
              <a:rPr lang="en-US" smtClean="0"/>
              <a:t>data on photocoupling for Roper and D13(1520) resonances at low Q2. Moreover hadronic pi delta and rho proton coupling are poorly known and we are going to extract accurate information on this hadronic coupling.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30766" indent="-281064" eaLnBrk="0" hangingPunct="0">
              <a:defRPr sz="2400">
                <a:solidFill>
                  <a:schemeClr val="tx1"/>
                </a:solidFill>
                <a:latin typeface="Times New Roman" pitchFamily="18" charset="0"/>
                <a:cs typeface="Times New Roman" pitchFamily="18" charset="0"/>
              </a:defRPr>
            </a:lvl2pPr>
            <a:lvl3pPr marL="1124255" indent="-224851" eaLnBrk="0" hangingPunct="0">
              <a:defRPr sz="2400">
                <a:solidFill>
                  <a:schemeClr val="tx1"/>
                </a:solidFill>
                <a:latin typeface="Times New Roman" pitchFamily="18" charset="0"/>
                <a:cs typeface="Times New Roman" pitchFamily="18" charset="0"/>
              </a:defRPr>
            </a:lvl3pPr>
            <a:lvl4pPr marL="1573957" indent="-224851" eaLnBrk="0" hangingPunct="0">
              <a:defRPr sz="2400">
                <a:solidFill>
                  <a:schemeClr val="tx1"/>
                </a:solidFill>
                <a:latin typeface="Times New Roman" pitchFamily="18" charset="0"/>
                <a:cs typeface="Times New Roman" pitchFamily="18" charset="0"/>
              </a:defRPr>
            </a:lvl4pPr>
            <a:lvl5pPr marL="2023659" indent="-224851" eaLnBrk="0" hangingPunct="0">
              <a:defRPr sz="2400">
                <a:solidFill>
                  <a:schemeClr val="tx1"/>
                </a:solidFill>
                <a:latin typeface="Times New Roman" pitchFamily="18" charset="0"/>
                <a:cs typeface="Times New Roman" pitchFamily="18" charset="0"/>
              </a:defRPr>
            </a:lvl5pPr>
            <a:lvl6pPr marL="2473361" indent="-224851"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23062" indent="-224851"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372764" indent="-224851"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22466" indent="-224851"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0388D504-CF4C-4777-AA78-E94049B4F254}" type="slidenum">
              <a:rPr lang="en-US" sz="1200">
                <a:solidFill>
                  <a:prstClr val="black"/>
                </a:solidFill>
              </a:rPr>
              <a:pPr eaLnBrk="1" hangingPunct="1"/>
              <a:t>14</a:t>
            </a:fld>
            <a:endParaRPr 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98434" name="Rectangle 2"/>
          <p:cNvSpPr>
            <a:spLocks noGrp="1" noChangeArrowheads="1"/>
          </p:cNvSpPr>
          <p:nvPr>
            <p:ph type="ctrTitle"/>
          </p:nvPr>
        </p:nvSpPr>
        <p:spPr>
          <a:xfrm>
            <a:off x="657225" y="488950"/>
            <a:ext cx="7772400" cy="1470025"/>
          </a:xfrm>
        </p:spPr>
        <p:txBody>
          <a:bodyPr tIns="45720" bIns="45720"/>
          <a:lstStyle>
            <a:lvl1pPr>
              <a:defRPr/>
            </a:lvl1pPr>
          </a:lstStyle>
          <a:p>
            <a:pPr lvl="0"/>
            <a:r>
              <a:rPr lang="de-DE" noProof="0" smtClean="0"/>
              <a:t>Titelmasterformat durch Klicken bearbeiten</a:t>
            </a:r>
          </a:p>
        </p:txBody>
      </p:sp>
      <p:sp>
        <p:nvSpPr>
          <p:cNvPr id="1298435" name="Rectangle 3"/>
          <p:cNvSpPr>
            <a:spLocks noGrp="1" noChangeArrowheads="1"/>
          </p:cNvSpPr>
          <p:nvPr>
            <p:ph type="subTitle" idx="1"/>
          </p:nvPr>
        </p:nvSpPr>
        <p:spPr>
          <a:xfrm>
            <a:off x="1400175" y="2662238"/>
            <a:ext cx="6400800" cy="1752600"/>
          </a:xfrm>
        </p:spPr>
        <p:txBody>
          <a:bodyPr/>
          <a:lstStyle>
            <a:lvl1pPr marL="0" indent="0" algn="ctr">
              <a:buFontTx/>
              <a:buNone/>
              <a:defRPr/>
            </a:lvl1pPr>
          </a:lstStyle>
          <a:p>
            <a:pPr lvl="0"/>
            <a:r>
              <a:rPr lang="de-DE" noProof="0" smtClean="0"/>
              <a:t>Formatvorlage des Untertitelmasters durch Klicken bearbeiten</a:t>
            </a:r>
          </a:p>
        </p:txBody>
      </p:sp>
      <p:sp>
        <p:nvSpPr>
          <p:cNvPr id="1298436" name="Rectangle 4"/>
          <p:cNvSpPr>
            <a:spLocks noGrp="1" noChangeArrowheads="1"/>
          </p:cNvSpPr>
          <p:nvPr>
            <p:ph type="sldNum" sz="quarter" idx="4"/>
          </p:nvPr>
        </p:nvSpPr>
        <p:spPr>
          <a:xfrm>
            <a:off x="8010525" y="6564313"/>
            <a:ext cx="1133475" cy="269875"/>
          </a:xfrm>
        </p:spPr>
        <p:txBody>
          <a:bodyPr/>
          <a:lstStyle>
            <a:lvl1pPr>
              <a:defRPr/>
            </a:lvl1pPr>
          </a:lstStyle>
          <a:p>
            <a:fld id="{FC641852-525F-4CEE-9623-E62FD0B51C17}" type="slidenum">
              <a:rPr lang="fr-FR"/>
              <a:pPr/>
              <a:t>‹#›</a:t>
            </a:fld>
            <a:endParaRPr lang="fr-FR"/>
          </a:p>
        </p:txBody>
      </p:sp>
      <p:sp>
        <p:nvSpPr>
          <p:cNvPr id="1298437" name="Line 5"/>
          <p:cNvSpPr>
            <a:spLocks noChangeShapeType="1"/>
          </p:cNvSpPr>
          <p:nvPr/>
        </p:nvSpPr>
        <p:spPr bwMode="auto">
          <a:xfrm>
            <a:off x="0" y="6551613"/>
            <a:ext cx="609600" cy="0"/>
          </a:xfrm>
          <a:prstGeom prst="line">
            <a:avLst/>
          </a:prstGeom>
          <a:noFill/>
          <a:ln w="9525">
            <a:solidFill>
              <a:srgbClr val="33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6000" b="1" smtClean="0">
              <a:solidFill>
                <a:srgbClr val="333399"/>
              </a:solidFill>
            </a:endParaRPr>
          </a:p>
        </p:txBody>
      </p:sp>
      <p:sp>
        <p:nvSpPr>
          <p:cNvPr id="1298441" name="Line 9"/>
          <p:cNvSpPr>
            <a:spLocks noChangeShapeType="1"/>
          </p:cNvSpPr>
          <p:nvPr userDrawn="1"/>
        </p:nvSpPr>
        <p:spPr bwMode="auto">
          <a:xfrm>
            <a:off x="2605088" y="6551613"/>
            <a:ext cx="4851400" cy="0"/>
          </a:xfrm>
          <a:prstGeom prst="line">
            <a:avLst/>
          </a:prstGeom>
          <a:noFill/>
          <a:ln w="9525">
            <a:solidFill>
              <a:srgbClr val="33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6000" b="1" smtClean="0">
              <a:solidFill>
                <a:srgbClr val="333399"/>
              </a:solidFill>
            </a:endParaRPr>
          </a:p>
        </p:txBody>
      </p:sp>
      <p:sp>
        <p:nvSpPr>
          <p:cNvPr id="1298442" name="Line 10"/>
          <p:cNvSpPr>
            <a:spLocks noChangeShapeType="1"/>
          </p:cNvSpPr>
          <p:nvPr userDrawn="1"/>
        </p:nvSpPr>
        <p:spPr bwMode="auto">
          <a:xfrm>
            <a:off x="8010525" y="6551613"/>
            <a:ext cx="1133475" cy="1587"/>
          </a:xfrm>
          <a:prstGeom prst="line">
            <a:avLst/>
          </a:prstGeom>
          <a:noFill/>
          <a:ln w="9525">
            <a:solidFill>
              <a:srgbClr val="33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6000" b="1" smtClean="0">
              <a:solidFill>
                <a:srgbClr val="333399"/>
              </a:solidFill>
            </a:endParaRPr>
          </a:p>
        </p:txBody>
      </p:sp>
      <p:sp>
        <p:nvSpPr>
          <p:cNvPr id="1298447" name="Text Box 15"/>
          <p:cNvSpPr txBox="1">
            <a:spLocks noChangeArrowheads="1"/>
          </p:cNvSpPr>
          <p:nvPr userDrawn="1"/>
        </p:nvSpPr>
        <p:spPr bwMode="auto">
          <a:xfrm>
            <a:off x="3938588" y="6599238"/>
            <a:ext cx="1455737"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0" bIns="0">
            <a:spAutoFit/>
          </a:bodyPr>
          <a:lstStyle/>
          <a:p>
            <a:pPr eaLnBrk="0" fontAlgn="base" hangingPunct="0">
              <a:spcBef>
                <a:spcPct val="0"/>
              </a:spcBef>
              <a:spcAft>
                <a:spcPct val="0"/>
              </a:spcAft>
            </a:pPr>
            <a:r>
              <a:rPr lang="en-US" sz="1200" dirty="0" smtClean="0">
                <a:solidFill>
                  <a:srgbClr val="333399"/>
                </a:solidFill>
                <a:ea typeface="ＭＳ Ｐゴシック" pitchFamily="34" charset="-128"/>
              </a:rPr>
              <a:t>G. </a:t>
            </a:r>
            <a:r>
              <a:rPr lang="en-US" sz="1200" dirty="0" err="1" smtClean="0">
                <a:solidFill>
                  <a:srgbClr val="333399"/>
                </a:solidFill>
                <a:ea typeface="ＭＳ Ｐゴシック" pitchFamily="34" charset="-128"/>
              </a:rPr>
              <a:t>Fedotov</a:t>
            </a:r>
            <a:endParaRPr lang="en-US" sz="1200" dirty="0" smtClean="0">
              <a:solidFill>
                <a:srgbClr val="333399"/>
              </a:solidFill>
              <a:ea typeface="ＭＳ Ｐゴシック" pitchFamily="34" charset="-128"/>
            </a:endParaRPr>
          </a:p>
        </p:txBody>
      </p:sp>
      <p:pic>
        <p:nvPicPr>
          <p:cNvPr id="1298448" name="Picture 16"/>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14350" y="6373813"/>
            <a:ext cx="2138363" cy="474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553200" y="6483255"/>
            <a:ext cx="2024062" cy="386619"/>
          </a:xfrm>
          <a:prstGeom prst="rect">
            <a:avLst/>
          </a:prstGeom>
        </p:spPr>
      </p:pic>
    </p:spTree>
    <p:extLst>
      <p:ext uri="{BB962C8B-B14F-4D97-AF65-F5344CB8AC3E}">
        <p14:creationId xmlns:p14="http://schemas.microsoft.com/office/powerpoint/2010/main" xmlns="" val="1071839400"/>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F4191A1-4B36-4855-BF1B-B14F5EF0672C}" type="slidenum">
              <a:rPr lang="fr-FR"/>
              <a:pPr/>
              <a:t>‹#›</a:t>
            </a:fld>
            <a:endParaRPr lang="fr-FR"/>
          </a:p>
        </p:txBody>
      </p:sp>
    </p:spTree>
    <p:extLst>
      <p:ext uri="{BB962C8B-B14F-4D97-AF65-F5344CB8AC3E}">
        <p14:creationId xmlns:p14="http://schemas.microsoft.com/office/powerpoint/2010/main" xmlns="" val="74454589"/>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664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664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D1BA3CB-D315-4C5C-B327-E80140DB7464}" type="slidenum">
              <a:rPr lang="fr-FR"/>
              <a:pPr/>
              <a:t>‹#›</a:t>
            </a:fld>
            <a:endParaRPr lang="fr-FR"/>
          </a:p>
        </p:txBody>
      </p:sp>
    </p:spTree>
    <p:extLst>
      <p:ext uri="{BB962C8B-B14F-4D97-AF65-F5344CB8AC3E}">
        <p14:creationId xmlns:p14="http://schemas.microsoft.com/office/powerpoint/2010/main" xmlns="" val="701353348"/>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67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39800"/>
            <a:ext cx="41148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39800"/>
            <a:ext cx="4114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378200"/>
            <a:ext cx="4114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8008938" y="6565900"/>
            <a:ext cx="1135062" cy="276225"/>
          </a:xfrm>
        </p:spPr>
        <p:txBody>
          <a:bodyPr/>
          <a:lstStyle>
            <a:lvl1pPr>
              <a:defRPr/>
            </a:lvl1pPr>
          </a:lstStyle>
          <a:p>
            <a:fld id="{D0DB4DC1-1D8A-43B6-8272-686685479CE7}" type="slidenum">
              <a:rPr lang="fr-FR"/>
              <a:pPr/>
              <a:t>‹#›</a:t>
            </a:fld>
            <a:endParaRPr lang="fr-FR"/>
          </a:p>
        </p:txBody>
      </p:sp>
    </p:spTree>
    <p:extLst>
      <p:ext uri="{BB962C8B-B14F-4D97-AF65-F5344CB8AC3E}">
        <p14:creationId xmlns:p14="http://schemas.microsoft.com/office/powerpoint/2010/main" xmlns="" val="2324336520"/>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566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8008938" y="6565900"/>
            <a:ext cx="1135062" cy="276225"/>
          </a:xfrm>
        </p:spPr>
        <p:txBody>
          <a:bodyPr/>
          <a:lstStyle>
            <a:lvl1pPr>
              <a:defRPr/>
            </a:lvl1pPr>
          </a:lstStyle>
          <a:p>
            <a:fld id="{FA1CEA45-B044-4A27-9A2A-561EBEDF7EE9}" type="slidenum">
              <a:rPr lang="fr-FR"/>
              <a:pPr/>
              <a:t>‹#›</a:t>
            </a:fld>
            <a:endParaRPr lang="fr-FR"/>
          </a:p>
        </p:txBody>
      </p:sp>
    </p:spTree>
    <p:extLst>
      <p:ext uri="{BB962C8B-B14F-4D97-AF65-F5344CB8AC3E}">
        <p14:creationId xmlns:p14="http://schemas.microsoft.com/office/powerpoint/2010/main" xmlns="" val="2320998809"/>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D5C6F96C-FDA5-47DB-A34B-EEDD33D41BB5}"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167430443"/>
      </p:ext>
    </p:extLst>
  </p:cSld>
  <p:clrMapOvr>
    <a:masterClrMapping/>
  </p:clrMapOvr>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89E562EC-4C1D-4148-B911-59611C7E8420}"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176791876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D5C6F96C-FDA5-47DB-A34B-EEDD33D41BB5}"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3475688366"/>
      </p:ext>
    </p:extLst>
  </p:cSld>
  <p:clrMapOvr>
    <a:masterClrMapping/>
  </p:clrMapOvr>
  <p:transition/>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89E562EC-4C1D-4148-B911-59611C7E8420}"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9188215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D5C6F96C-FDA5-47DB-A34B-EEDD33D41BB5}"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1606005124"/>
      </p:ext>
    </p:extLst>
  </p:cSld>
  <p:clrMapOvr>
    <a:masterClrMapping/>
  </p:clrMapOvr>
  <p:transition/>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89E562EC-4C1D-4148-B911-59611C7E8420}"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219086008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F96D97D-B9FC-4B30-8A6C-3F2AEBFD14E2}" type="slidenum">
              <a:rPr lang="fr-FR"/>
              <a:pPr/>
              <a:t>‹#›</a:t>
            </a:fld>
            <a:endParaRPr lang="fr-FR"/>
          </a:p>
        </p:txBody>
      </p:sp>
    </p:spTree>
    <p:extLst>
      <p:ext uri="{BB962C8B-B14F-4D97-AF65-F5344CB8AC3E}">
        <p14:creationId xmlns:p14="http://schemas.microsoft.com/office/powerpoint/2010/main" xmlns="" val="2797165249"/>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D5C6F96C-FDA5-47DB-A34B-EEDD33D41BB5}"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991194394"/>
      </p:ext>
    </p:extLst>
  </p:cSld>
  <p:clrMapOvr>
    <a:masterClrMapping/>
  </p:clrMapOvr>
  <p:transition/>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89E562EC-4C1D-4148-B911-59611C7E8420}"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395867249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D5C6F96C-FDA5-47DB-A34B-EEDD33D41BB5}"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3300161471"/>
      </p:ext>
    </p:extLst>
  </p:cSld>
  <p:clrMapOvr>
    <a:masterClrMapping/>
  </p:clrMapOvr>
  <p:transition/>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89E562EC-4C1D-4148-B911-59611C7E8420}"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39351079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D5C6F96C-FDA5-47DB-A34B-EEDD33D41BB5}"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3017886524"/>
      </p:ext>
    </p:extLst>
  </p:cSld>
  <p:clrMapOvr>
    <a:masterClrMapping/>
  </p:clrMapOvr>
  <p:transition/>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89E562EC-4C1D-4148-B911-59611C7E8420}"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1302017227"/>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USC">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AAEC13F9-E4FD-4D50-B571-5DA81B09E9B3}" type="slidenum">
              <a:rPr lang="ru-RU" smtClean="0">
                <a:solidFill>
                  <a:srgbClr val="F0A22E">
                    <a:shade val="75000"/>
                  </a:srgbClr>
                </a:solidFill>
              </a:rPr>
              <a:pPr/>
              <a:t>‹#›</a:t>
            </a:fld>
            <a:endParaRPr lang="ru-RU">
              <a:solidFill>
                <a:srgbClr val="F0A22E">
                  <a:shade val="75000"/>
                </a:srgbClr>
              </a:solidFill>
            </a:endParaRPr>
          </a:p>
        </p:txBody>
      </p:sp>
      <p:sp>
        <p:nvSpPr>
          <p:cNvPr id="6" name="TextBox 5"/>
          <p:cNvSpPr txBox="1"/>
          <p:nvPr userDrawn="1"/>
        </p:nvSpPr>
        <p:spPr>
          <a:xfrm>
            <a:off x="3643306" y="6143644"/>
            <a:ext cx="2643206" cy="461665"/>
          </a:xfrm>
          <a:prstGeom prst="rect">
            <a:avLst/>
          </a:prstGeom>
          <a:noFill/>
        </p:spPr>
        <p:txBody>
          <a:bodyPr wrap="square" rtlCol="0">
            <a:spAutoFit/>
          </a:bodyPr>
          <a:lstStyle/>
          <a:p>
            <a:r>
              <a:rPr lang="en-US" sz="2400" dirty="0" smtClean="0">
                <a:solidFill>
                  <a:srgbClr val="FF0000"/>
                </a:solidFill>
              </a:rPr>
              <a:t>USC September 23</a:t>
            </a:r>
            <a:endParaRPr lang="ru-RU" sz="2400" dirty="0">
              <a:solidFill>
                <a:srgbClr val="FF0000"/>
              </a:solidFill>
            </a:endParaRPr>
          </a:p>
        </p:txBody>
      </p:sp>
    </p:spTree>
    <p:extLst>
      <p:ext uri="{BB962C8B-B14F-4D97-AF65-F5344CB8AC3E}">
        <p14:creationId xmlns:p14="http://schemas.microsoft.com/office/powerpoint/2010/main" xmlns="" val="1928418461"/>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D5C6F96C-FDA5-47DB-A34B-EEDD33D41BB5}"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2605944190"/>
      </p:ext>
    </p:extLst>
  </p:cSld>
  <p:clrMapOvr>
    <a:masterClrMapping/>
  </p:clrMapOvr>
  <p:transition/>
  <p:timing>
    <p:tnLst>
      <p:par>
        <p:cTn id="1" dur="indefinite" restart="never" nodeType="tmRoot"/>
      </p:par>
    </p:tnLst>
  </p:timing>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89E562EC-4C1D-4148-B911-59611C7E8420}"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2172832896"/>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98434" name="Rectangle 2"/>
          <p:cNvSpPr>
            <a:spLocks noGrp="1" noChangeArrowheads="1"/>
          </p:cNvSpPr>
          <p:nvPr>
            <p:ph type="ctrTitle"/>
          </p:nvPr>
        </p:nvSpPr>
        <p:spPr>
          <a:xfrm>
            <a:off x="657225" y="488950"/>
            <a:ext cx="7772400" cy="1470025"/>
          </a:xfrm>
        </p:spPr>
        <p:txBody>
          <a:bodyPr tIns="45720" bIns="45720"/>
          <a:lstStyle>
            <a:lvl1pPr>
              <a:defRPr/>
            </a:lvl1pPr>
          </a:lstStyle>
          <a:p>
            <a:pPr lvl="0"/>
            <a:r>
              <a:rPr lang="de-DE" noProof="0" smtClean="0"/>
              <a:t>Titelmasterformat durch Klicken bearbeiten</a:t>
            </a:r>
          </a:p>
        </p:txBody>
      </p:sp>
      <p:sp>
        <p:nvSpPr>
          <p:cNvPr id="1298435" name="Rectangle 3"/>
          <p:cNvSpPr>
            <a:spLocks noGrp="1" noChangeArrowheads="1"/>
          </p:cNvSpPr>
          <p:nvPr>
            <p:ph type="subTitle" idx="1"/>
          </p:nvPr>
        </p:nvSpPr>
        <p:spPr>
          <a:xfrm>
            <a:off x="1400175" y="2662238"/>
            <a:ext cx="6400800" cy="1752600"/>
          </a:xfrm>
        </p:spPr>
        <p:txBody>
          <a:bodyPr/>
          <a:lstStyle>
            <a:lvl1pPr marL="0" indent="0" algn="ctr">
              <a:buFontTx/>
              <a:buNone/>
              <a:defRPr/>
            </a:lvl1pPr>
          </a:lstStyle>
          <a:p>
            <a:pPr lvl="0"/>
            <a:r>
              <a:rPr lang="de-DE" noProof="0" smtClean="0"/>
              <a:t>Formatvorlage des Untertitelmasters durch Klicken bearbeiten</a:t>
            </a:r>
          </a:p>
        </p:txBody>
      </p:sp>
      <p:sp>
        <p:nvSpPr>
          <p:cNvPr id="1298436" name="Rectangle 4"/>
          <p:cNvSpPr>
            <a:spLocks noGrp="1" noChangeArrowheads="1"/>
          </p:cNvSpPr>
          <p:nvPr>
            <p:ph type="sldNum" sz="quarter" idx="4"/>
          </p:nvPr>
        </p:nvSpPr>
        <p:spPr>
          <a:xfrm>
            <a:off x="8010525" y="6564313"/>
            <a:ext cx="1133475" cy="269875"/>
          </a:xfrm>
        </p:spPr>
        <p:txBody>
          <a:bodyPr/>
          <a:lstStyle>
            <a:lvl1pPr>
              <a:defRPr/>
            </a:lvl1pPr>
          </a:lstStyle>
          <a:p>
            <a:fld id="{FC641852-525F-4CEE-9623-E62FD0B51C17}" type="slidenum">
              <a:rPr lang="fr-FR">
                <a:solidFill>
                  <a:srgbClr val="000000"/>
                </a:solidFill>
              </a:rPr>
              <a:pPr/>
              <a:t>‹#›</a:t>
            </a:fld>
            <a:endParaRPr lang="fr-FR">
              <a:solidFill>
                <a:srgbClr val="000000"/>
              </a:solidFill>
            </a:endParaRPr>
          </a:p>
        </p:txBody>
      </p:sp>
      <p:sp>
        <p:nvSpPr>
          <p:cNvPr id="1298437" name="Line 5"/>
          <p:cNvSpPr>
            <a:spLocks noChangeShapeType="1"/>
          </p:cNvSpPr>
          <p:nvPr/>
        </p:nvSpPr>
        <p:spPr bwMode="auto">
          <a:xfrm>
            <a:off x="0" y="6551613"/>
            <a:ext cx="609600" cy="0"/>
          </a:xfrm>
          <a:prstGeom prst="line">
            <a:avLst/>
          </a:prstGeom>
          <a:noFill/>
          <a:ln w="9525">
            <a:solidFill>
              <a:srgbClr val="33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6000" b="1" smtClean="0">
              <a:solidFill>
                <a:srgbClr val="333399"/>
              </a:solidFill>
            </a:endParaRPr>
          </a:p>
        </p:txBody>
      </p:sp>
      <p:sp>
        <p:nvSpPr>
          <p:cNvPr id="1298441" name="Line 9"/>
          <p:cNvSpPr>
            <a:spLocks noChangeShapeType="1"/>
          </p:cNvSpPr>
          <p:nvPr userDrawn="1"/>
        </p:nvSpPr>
        <p:spPr bwMode="auto">
          <a:xfrm>
            <a:off x="2605088" y="6551613"/>
            <a:ext cx="4851400" cy="0"/>
          </a:xfrm>
          <a:prstGeom prst="line">
            <a:avLst/>
          </a:prstGeom>
          <a:noFill/>
          <a:ln w="9525">
            <a:solidFill>
              <a:srgbClr val="33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6000" b="1" smtClean="0">
              <a:solidFill>
                <a:srgbClr val="333399"/>
              </a:solidFill>
            </a:endParaRPr>
          </a:p>
        </p:txBody>
      </p:sp>
      <p:sp>
        <p:nvSpPr>
          <p:cNvPr id="1298442" name="Line 10"/>
          <p:cNvSpPr>
            <a:spLocks noChangeShapeType="1"/>
          </p:cNvSpPr>
          <p:nvPr userDrawn="1"/>
        </p:nvSpPr>
        <p:spPr bwMode="auto">
          <a:xfrm>
            <a:off x="8010525" y="6551613"/>
            <a:ext cx="1133475" cy="1587"/>
          </a:xfrm>
          <a:prstGeom prst="line">
            <a:avLst/>
          </a:prstGeom>
          <a:noFill/>
          <a:ln w="9525">
            <a:solidFill>
              <a:srgbClr val="33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6000" b="1" smtClean="0">
              <a:solidFill>
                <a:srgbClr val="333399"/>
              </a:solidFill>
            </a:endParaRPr>
          </a:p>
        </p:txBody>
      </p:sp>
      <p:sp>
        <p:nvSpPr>
          <p:cNvPr id="1298447" name="Text Box 15"/>
          <p:cNvSpPr txBox="1">
            <a:spLocks noChangeArrowheads="1"/>
          </p:cNvSpPr>
          <p:nvPr userDrawn="1"/>
        </p:nvSpPr>
        <p:spPr bwMode="auto">
          <a:xfrm>
            <a:off x="3938588" y="6599238"/>
            <a:ext cx="1455737"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0" bIns="0">
            <a:spAutoFit/>
          </a:bodyPr>
          <a:lstStyle/>
          <a:p>
            <a:pPr eaLnBrk="0" fontAlgn="base" hangingPunct="0">
              <a:spcBef>
                <a:spcPct val="0"/>
              </a:spcBef>
              <a:spcAft>
                <a:spcPct val="0"/>
              </a:spcAft>
            </a:pPr>
            <a:r>
              <a:rPr lang="en-US" sz="1200" dirty="0" smtClean="0">
                <a:solidFill>
                  <a:srgbClr val="333399"/>
                </a:solidFill>
                <a:ea typeface="ＭＳ Ｐゴシック" pitchFamily="34" charset="-128"/>
              </a:rPr>
              <a:t>G. </a:t>
            </a:r>
            <a:r>
              <a:rPr lang="en-US" sz="1200" dirty="0" err="1" smtClean="0">
                <a:solidFill>
                  <a:srgbClr val="333399"/>
                </a:solidFill>
                <a:ea typeface="ＭＳ Ｐゴシック" pitchFamily="34" charset="-128"/>
              </a:rPr>
              <a:t>Fedotov</a:t>
            </a:r>
            <a:endParaRPr lang="en-US" sz="1200" dirty="0" smtClean="0">
              <a:solidFill>
                <a:srgbClr val="333399"/>
              </a:solidFill>
              <a:ea typeface="ＭＳ Ｐゴシック" pitchFamily="34" charset="-128"/>
            </a:endParaRPr>
          </a:p>
        </p:txBody>
      </p:sp>
      <p:pic>
        <p:nvPicPr>
          <p:cNvPr id="1298448" name="Picture 16"/>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14350" y="6373813"/>
            <a:ext cx="2138363" cy="474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553200" y="6483255"/>
            <a:ext cx="2024062" cy="386619"/>
          </a:xfrm>
          <a:prstGeom prst="rect">
            <a:avLst/>
          </a:prstGeom>
        </p:spPr>
      </p:pic>
    </p:spTree>
    <p:extLst>
      <p:ext uri="{BB962C8B-B14F-4D97-AF65-F5344CB8AC3E}">
        <p14:creationId xmlns:p14="http://schemas.microsoft.com/office/powerpoint/2010/main" xmlns="" val="533786858"/>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6AA477A-66CD-4ADC-B5DD-CEAF4EED943C}" type="slidenum">
              <a:rPr lang="fr-FR"/>
              <a:pPr/>
              <a:t>‹#›</a:t>
            </a:fld>
            <a:endParaRPr lang="fr-FR"/>
          </a:p>
        </p:txBody>
      </p:sp>
    </p:spTree>
    <p:extLst>
      <p:ext uri="{BB962C8B-B14F-4D97-AF65-F5344CB8AC3E}">
        <p14:creationId xmlns:p14="http://schemas.microsoft.com/office/powerpoint/2010/main" xmlns="" val="1634791910"/>
      </p:ext>
    </p:extLst>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F96D97D-B9FC-4B30-8A6C-3F2AEBFD14E2}"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xmlns="" val="2777845576"/>
      </p:ext>
    </p:extLst>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6AA477A-66CD-4ADC-B5DD-CEAF4EED943C}"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xmlns="" val="2491387621"/>
      </p:ext>
    </p:extLst>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39800"/>
            <a:ext cx="411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39800"/>
            <a:ext cx="411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0068F25A-886E-426B-8957-59D3C6007B8F}"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xmlns="" val="1231862778"/>
      </p:ext>
    </p:extLst>
  </p:cSld>
  <p:clrMapOvr>
    <a:masterClrMapping/>
  </p:clrMapOv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1B649B23-36A7-49C8-9E73-806EA4B476A1}"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xmlns="" val="2798447803"/>
      </p:ext>
    </p:extLst>
  </p:cSld>
  <p:clrMapOvr>
    <a:masterClrMapping/>
  </p:clrMapOv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24BCF88-E489-468E-A877-22D4BE05650F}"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xmlns="" val="164855388"/>
      </p:ext>
    </p:extLst>
  </p:cSld>
  <p:clrMapOvr>
    <a:masterClrMapping/>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AAE6C73-49AB-4F7F-850D-EF423C9CAE35}"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xmlns="" val="2104307285"/>
      </p:ext>
    </p:extLst>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1D8B5C1-B75D-4605-98E7-D8BD47C92CDF}"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xmlns="" val="813216468"/>
      </p:ext>
    </p:extLst>
  </p:cSld>
  <p:clrMapOvr>
    <a:masterClrMapping/>
  </p:clrMapOv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250B211-C263-447D-A19D-97B1A3DA7872}"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xmlns="" val="3392767476"/>
      </p:ext>
    </p:extLst>
  </p:cSld>
  <p:clrMapOvr>
    <a:masterClrMapping/>
  </p:clrMapOv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F4191A1-4B36-4855-BF1B-B14F5EF0672C}"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xmlns="" val="1576551332"/>
      </p:ext>
    </p:extLst>
  </p:cSld>
  <p:clrMapOvr>
    <a:masterClrMapping/>
  </p:clrMapOv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664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664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D1BA3CB-D315-4C5C-B327-E80140DB7464}"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xmlns="" val="2716240718"/>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39800"/>
            <a:ext cx="411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39800"/>
            <a:ext cx="411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0068F25A-886E-426B-8957-59D3C6007B8F}" type="slidenum">
              <a:rPr lang="fr-FR"/>
              <a:pPr/>
              <a:t>‹#›</a:t>
            </a:fld>
            <a:endParaRPr lang="fr-FR"/>
          </a:p>
        </p:txBody>
      </p:sp>
    </p:spTree>
    <p:extLst>
      <p:ext uri="{BB962C8B-B14F-4D97-AF65-F5344CB8AC3E}">
        <p14:creationId xmlns:p14="http://schemas.microsoft.com/office/powerpoint/2010/main" xmlns="" val="4126271240"/>
      </p:ext>
    </p:extLst>
  </p:cSld>
  <p:clrMapOvr>
    <a:masterClrMapping/>
  </p:clrMapOv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67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39800"/>
            <a:ext cx="41148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39800"/>
            <a:ext cx="4114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378200"/>
            <a:ext cx="4114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8008938" y="6565900"/>
            <a:ext cx="1135062" cy="276225"/>
          </a:xfrm>
        </p:spPr>
        <p:txBody>
          <a:bodyPr/>
          <a:lstStyle>
            <a:lvl1pPr>
              <a:defRPr/>
            </a:lvl1pPr>
          </a:lstStyle>
          <a:p>
            <a:fld id="{D0DB4DC1-1D8A-43B6-8272-686685479CE7}"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xmlns="" val="198513262"/>
      </p:ext>
    </p:extLst>
  </p:cSld>
  <p:clrMapOvr>
    <a:masterClrMapping/>
  </p:clrMapOv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566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8008938" y="6565900"/>
            <a:ext cx="1135062" cy="276225"/>
          </a:xfrm>
        </p:spPr>
        <p:txBody>
          <a:bodyPr/>
          <a:lstStyle>
            <a:lvl1pPr>
              <a:defRPr/>
            </a:lvl1pPr>
          </a:lstStyle>
          <a:p>
            <a:fld id="{FA1CEA45-B044-4A27-9A2A-561EBEDF7EE9}"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xmlns="" val="423769640"/>
      </p:ext>
    </p:extLst>
  </p:cSld>
  <p:clrMapOvr>
    <a:masterClrMapping/>
  </p:clrMapOv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D5C6F96C-FDA5-47DB-A34B-EEDD33D41BB5}"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875554724"/>
      </p:ext>
    </p:extLst>
  </p:cSld>
  <p:clrMapOvr>
    <a:masterClrMapping/>
  </p:clrMapOvr>
  <p:transition/>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89E562EC-4C1D-4148-B911-59611C7E8420}"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160371743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D5C6F96C-FDA5-47DB-A34B-EEDD33D41BB5}"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4130051398"/>
      </p:ext>
    </p:extLst>
  </p:cSld>
  <p:clrMapOvr>
    <a:masterClrMapping/>
  </p:clrMapOvr>
  <p:transition/>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89E562EC-4C1D-4148-B911-59611C7E8420}"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15202736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D5C6F96C-FDA5-47DB-A34B-EEDD33D41BB5}"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3111926677"/>
      </p:ext>
    </p:extLst>
  </p:cSld>
  <p:clrMapOvr>
    <a:masterClrMapping/>
  </p:clrMapOvr>
  <p:transition/>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89E562EC-4C1D-4148-B911-59611C7E8420}"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968342788"/>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D5C6F96C-FDA5-47DB-A34B-EEDD33D41BB5}"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4239979068"/>
      </p:ext>
    </p:extLst>
  </p:cSld>
  <p:clrMapOvr>
    <a:masterClrMapping/>
  </p:clrMapOvr>
  <p:transition/>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89E562EC-4C1D-4148-B911-59611C7E8420}"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127935954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1B649B23-36A7-49C8-9E73-806EA4B476A1}" type="slidenum">
              <a:rPr lang="fr-FR"/>
              <a:pPr/>
              <a:t>‹#›</a:t>
            </a:fld>
            <a:endParaRPr lang="fr-FR"/>
          </a:p>
        </p:txBody>
      </p:sp>
    </p:spTree>
    <p:extLst>
      <p:ext uri="{BB962C8B-B14F-4D97-AF65-F5344CB8AC3E}">
        <p14:creationId xmlns:p14="http://schemas.microsoft.com/office/powerpoint/2010/main" xmlns="" val="2042690163"/>
      </p:ext>
    </p:extLst>
  </p:cSld>
  <p:clrMapOvr>
    <a:masterClrMapping/>
  </p:clrMapOvr>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D5C6F96C-FDA5-47DB-A34B-EEDD33D41BB5}"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4258384156"/>
      </p:ext>
    </p:extLst>
  </p:cSld>
  <p:clrMapOvr>
    <a:masterClrMapping/>
  </p:clrMapOvr>
  <p:transition/>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89E562EC-4C1D-4148-B911-59611C7E8420}"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304520366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D5C6F96C-FDA5-47DB-A34B-EEDD33D41BB5}"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211938504"/>
      </p:ext>
    </p:extLst>
  </p:cSld>
  <p:clrMapOvr>
    <a:masterClrMapping/>
  </p:clrMapOvr>
  <p:transition/>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89E562EC-4C1D-4148-B911-59611C7E8420}"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3651075739"/>
      </p:ext>
    </p:extLst>
  </p:cSld>
  <p:clrMapOvr>
    <a:masterClrMapping/>
  </p:clrMapOv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USC">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AAEC13F9-E4FD-4D50-B571-5DA81B09E9B3}" type="slidenum">
              <a:rPr lang="ru-RU" smtClean="0">
                <a:solidFill>
                  <a:srgbClr val="F0A22E">
                    <a:shade val="75000"/>
                  </a:srgbClr>
                </a:solidFill>
              </a:rPr>
              <a:pPr/>
              <a:t>‹#›</a:t>
            </a:fld>
            <a:endParaRPr lang="ru-RU">
              <a:solidFill>
                <a:srgbClr val="F0A22E">
                  <a:shade val="75000"/>
                </a:srgbClr>
              </a:solidFill>
            </a:endParaRPr>
          </a:p>
        </p:txBody>
      </p:sp>
      <p:sp>
        <p:nvSpPr>
          <p:cNvPr id="6" name="TextBox 5"/>
          <p:cNvSpPr txBox="1"/>
          <p:nvPr userDrawn="1"/>
        </p:nvSpPr>
        <p:spPr>
          <a:xfrm>
            <a:off x="3643306" y="6143644"/>
            <a:ext cx="2643206" cy="461665"/>
          </a:xfrm>
          <a:prstGeom prst="rect">
            <a:avLst/>
          </a:prstGeom>
          <a:noFill/>
        </p:spPr>
        <p:txBody>
          <a:bodyPr wrap="square" rtlCol="0">
            <a:spAutoFit/>
          </a:bodyPr>
          <a:lstStyle/>
          <a:p>
            <a:r>
              <a:rPr lang="en-US" sz="2400" dirty="0" smtClean="0">
                <a:solidFill>
                  <a:srgbClr val="FF0000"/>
                </a:solidFill>
              </a:rPr>
              <a:t>USC September 23</a:t>
            </a:r>
            <a:endParaRPr lang="ru-RU" sz="2400" dirty="0">
              <a:solidFill>
                <a:srgbClr val="FF0000"/>
              </a:solidFill>
            </a:endParaRPr>
          </a:p>
        </p:txBody>
      </p:sp>
    </p:spTree>
    <p:extLst>
      <p:ext uri="{BB962C8B-B14F-4D97-AF65-F5344CB8AC3E}">
        <p14:creationId xmlns:p14="http://schemas.microsoft.com/office/powerpoint/2010/main" xmlns="" val="3886533743"/>
      </p:ext>
    </p:extLst>
  </p:cSld>
  <p:clrMapOvr>
    <a:masterClrMapping/>
  </p:clrMapOv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D5C6F96C-FDA5-47DB-A34B-EEDD33D41BB5}"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1736200611"/>
      </p:ext>
    </p:extLst>
  </p:cSld>
  <p:clrMapOvr>
    <a:masterClrMapping/>
  </p:clrMapOvr>
  <p:transition/>
  <p:timing>
    <p:tnLst>
      <p:par>
        <p:cTn id="1" dur="indefinite" restart="never" nodeType="tmRoot"/>
      </p:par>
    </p:tnLst>
  </p:timing>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89E562EC-4C1D-4148-B911-59611C7E8420}"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872890327"/>
      </p:ext>
    </p:extLst>
  </p:cSld>
  <p:clrMapOvr>
    <a:masterClrMapping/>
  </p:clrMapOv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98434" name="Rectangle 2"/>
          <p:cNvSpPr>
            <a:spLocks noGrp="1" noChangeArrowheads="1"/>
          </p:cNvSpPr>
          <p:nvPr>
            <p:ph type="ctrTitle"/>
          </p:nvPr>
        </p:nvSpPr>
        <p:spPr>
          <a:xfrm>
            <a:off x="657225" y="488950"/>
            <a:ext cx="7772400" cy="1470025"/>
          </a:xfrm>
        </p:spPr>
        <p:txBody>
          <a:bodyPr tIns="45720" bIns="45720"/>
          <a:lstStyle>
            <a:lvl1pPr>
              <a:defRPr/>
            </a:lvl1pPr>
          </a:lstStyle>
          <a:p>
            <a:pPr lvl="0"/>
            <a:r>
              <a:rPr lang="de-DE" noProof="0" smtClean="0"/>
              <a:t>Titelmasterformat durch Klicken bearbeiten</a:t>
            </a:r>
          </a:p>
        </p:txBody>
      </p:sp>
      <p:sp>
        <p:nvSpPr>
          <p:cNvPr id="1298435" name="Rectangle 3"/>
          <p:cNvSpPr>
            <a:spLocks noGrp="1" noChangeArrowheads="1"/>
          </p:cNvSpPr>
          <p:nvPr>
            <p:ph type="subTitle" idx="1"/>
          </p:nvPr>
        </p:nvSpPr>
        <p:spPr>
          <a:xfrm>
            <a:off x="1400175" y="2662238"/>
            <a:ext cx="6400800" cy="1752600"/>
          </a:xfrm>
        </p:spPr>
        <p:txBody>
          <a:bodyPr/>
          <a:lstStyle>
            <a:lvl1pPr marL="0" indent="0" algn="ctr">
              <a:buFontTx/>
              <a:buNone/>
              <a:defRPr/>
            </a:lvl1pPr>
          </a:lstStyle>
          <a:p>
            <a:pPr lvl="0"/>
            <a:r>
              <a:rPr lang="de-DE" noProof="0" smtClean="0"/>
              <a:t>Formatvorlage des Untertitelmasters durch Klicken bearbeiten</a:t>
            </a:r>
          </a:p>
        </p:txBody>
      </p:sp>
      <p:sp>
        <p:nvSpPr>
          <p:cNvPr id="1298436" name="Rectangle 4"/>
          <p:cNvSpPr>
            <a:spLocks noGrp="1" noChangeArrowheads="1"/>
          </p:cNvSpPr>
          <p:nvPr>
            <p:ph type="sldNum" sz="quarter" idx="4"/>
          </p:nvPr>
        </p:nvSpPr>
        <p:spPr>
          <a:xfrm>
            <a:off x="8010525" y="6564313"/>
            <a:ext cx="1133475" cy="269875"/>
          </a:xfrm>
        </p:spPr>
        <p:txBody>
          <a:bodyPr/>
          <a:lstStyle>
            <a:lvl1pPr>
              <a:defRPr/>
            </a:lvl1pPr>
          </a:lstStyle>
          <a:p>
            <a:fld id="{FC641852-525F-4CEE-9623-E62FD0B51C17}" type="slidenum">
              <a:rPr lang="fr-FR">
                <a:solidFill>
                  <a:srgbClr val="000000"/>
                </a:solidFill>
              </a:rPr>
              <a:pPr/>
              <a:t>‹#›</a:t>
            </a:fld>
            <a:endParaRPr lang="fr-FR">
              <a:solidFill>
                <a:srgbClr val="000000"/>
              </a:solidFill>
            </a:endParaRPr>
          </a:p>
        </p:txBody>
      </p:sp>
      <p:sp>
        <p:nvSpPr>
          <p:cNvPr id="1298437" name="Line 5"/>
          <p:cNvSpPr>
            <a:spLocks noChangeShapeType="1"/>
          </p:cNvSpPr>
          <p:nvPr/>
        </p:nvSpPr>
        <p:spPr bwMode="auto">
          <a:xfrm>
            <a:off x="0" y="6551613"/>
            <a:ext cx="609600" cy="0"/>
          </a:xfrm>
          <a:prstGeom prst="line">
            <a:avLst/>
          </a:prstGeom>
          <a:noFill/>
          <a:ln w="9525">
            <a:solidFill>
              <a:srgbClr val="33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6000" b="1" smtClean="0">
              <a:solidFill>
                <a:srgbClr val="333399"/>
              </a:solidFill>
            </a:endParaRPr>
          </a:p>
        </p:txBody>
      </p:sp>
      <p:sp>
        <p:nvSpPr>
          <p:cNvPr id="1298441" name="Line 9"/>
          <p:cNvSpPr>
            <a:spLocks noChangeShapeType="1"/>
          </p:cNvSpPr>
          <p:nvPr userDrawn="1"/>
        </p:nvSpPr>
        <p:spPr bwMode="auto">
          <a:xfrm>
            <a:off x="2605088" y="6551613"/>
            <a:ext cx="4851400" cy="0"/>
          </a:xfrm>
          <a:prstGeom prst="line">
            <a:avLst/>
          </a:prstGeom>
          <a:noFill/>
          <a:ln w="9525">
            <a:solidFill>
              <a:srgbClr val="33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6000" b="1" smtClean="0">
              <a:solidFill>
                <a:srgbClr val="333399"/>
              </a:solidFill>
            </a:endParaRPr>
          </a:p>
        </p:txBody>
      </p:sp>
      <p:sp>
        <p:nvSpPr>
          <p:cNvPr id="1298442" name="Line 10"/>
          <p:cNvSpPr>
            <a:spLocks noChangeShapeType="1"/>
          </p:cNvSpPr>
          <p:nvPr userDrawn="1"/>
        </p:nvSpPr>
        <p:spPr bwMode="auto">
          <a:xfrm>
            <a:off x="8010525" y="6551613"/>
            <a:ext cx="1133475" cy="1587"/>
          </a:xfrm>
          <a:prstGeom prst="line">
            <a:avLst/>
          </a:prstGeom>
          <a:noFill/>
          <a:ln w="9525">
            <a:solidFill>
              <a:srgbClr val="33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6000" b="1" smtClean="0">
              <a:solidFill>
                <a:srgbClr val="333399"/>
              </a:solidFill>
            </a:endParaRPr>
          </a:p>
        </p:txBody>
      </p:sp>
      <p:sp>
        <p:nvSpPr>
          <p:cNvPr id="1298447" name="Text Box 15"/>
          <p:cNvSpPr txBox="1">
            <a:spLocks noChangeArrowheads="1"/>
          </p:cNvSpPr>
          <p:nvPr userDrawn="1"/>
        </p:nvSpPr>
        <p:spPr bwMode="auto">
          <a:xfrm>
            <a:off x="3938588" y="6599238"/>
            <a:ext cx="1455737"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0" bIns="0">
            <a:spAutoFit/>
          </a:bodyPr>
          <a:lstStyle/>
          <a:p>
            <a:pPr eaLnBrk="0" fontAlgn="base" hangingPunct="0">
              <a:spcBef>
                <a:spcPct val="0"/>
              </a:spcBef>
              <a:spcAft>
                <a:spcPct val="0"/>
              </a:spcAft>
            </a:pPr>
            <a:r>
              <a:rPr lang="en-US" sz="1200" dirty="0" smtClean="0">
                <a:solidFill>
                  <a:srgbClr val="333399"/>
                </a:solidFill>
                <a:ea typeface="ＭＳ Ｐゴシック" pitchFamily="34" charset="-128"/>
              </a:rPr>
              <a:t>G. </a:t>
            </a:r>
            <a:r>
              <a:rPr lang="en-US" sz="1200" dirty="0" err="1" smtClean="0">
                <a:solidFill>
                  <a:srgbClr val="333399"/>
                </a:solidFill>
                <a:ea typeface="ＭＳ Ｐゴシック" pitchFamily="34" charset="-128"/>
              </a:rPr>
              <a:t>Fedotov</a:t>
            </a:r>
            <a:endParaRPr lang="en-US" sz="1200" dirty="0" smtClean="0">
              <a:solidFill>
                <a:srgbClr val="333399"/>
              </a:solidFill>
              <a:ea typeface="ＭＳ Ｐゴシック" pitchFamily="34" charset="-128"/>
            </a:endParaRPr>
          </a:p>
        </p:txBody>
      </p:sp>
      <p:pic>
        <p:nvPicPr>
          <p:cNvPr id="1298448" name="Picture 16"/>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14350" y="6373813"/>
            <a:ext cx="2138363" cy="474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553200" y="6483255"/>
            <a:ext cx="2024062" cy="386619"/>
          </a:xfrm>
          <a:prstGeom prst="rect">
            <a:avLst/>
          </a:prstGeom>
        </p:spPr>
      </p:pic>
    </p:spTree>
    <p:extLst>
      <p:ext uri="{BB962C8B-B14F-4D97-AF65-F5344CB8AC3E}">
        <p14:creationId xmlns:p14="http://schemas.microsoft.com/office/powerpoint/2010/main" xmlns="" val="3316477210"/>
      </p:ext>
    </p:extLst>
  </p:cSld>
  <p:clrMapOvr>
    <a:masterClrMapping/>
  </p:clrMapOv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F96D97D-B9FC-4B30-8A6C-3F2AEBFD14E2}"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xmlns="" val="1641667214"/>
      </p:ext>
    </p:extLst>
  </p:cSld>
  <p:clrMapOvr>
    <a:masterClrMapping/>
  </p:clrMapOv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6AA477A-66CD-4ADC-B5DD-CEAF4EED943C}"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xmlns="" val="3574418802"/>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24BCF88-E489-468E-A877-22D4BE05650F}" type="slidenum">
              <a:rPr lang="fr-FR"/>
              <a:pPr/>
              <a:t>‹#›</a:t>
            </a:fld>
            <a:endParaRPr lang="fr-FR"/>
          </a:p>
        </p:txBody>
      </p:sp>
    </p:spTree>
    <p:extLst>
      <p:ext uri="{BB962C8B-B14F-4D97-AF65-F5344CB8AC3E}">
        <p14:creationId xmlns:p14="http://schemas.microsoft.com/office/powerpoint/2010/main" xmlns="" val="2604730105"/>
      </p:ext>
    </p:extLst>
  </p:cSld>
  <p:clrMapOvr>
    <a:masterClrMapping/>
  </p:clrMapOvr>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39800"/>
            <a:ext cx="411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39800"/>
            <a:ext cx="411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0068F25A-886E-426B-8957-59D3C6007B8F}"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xmlns="" val="3173661838"/>
      </p:ext>
    </p:extLst>
  </p:cSld>
  <p:clrMapOvr>
    <a:masterClrMapping/>
  </p:clrMapOv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1B649B23-36A7-49C8-9E73-806EA4B476A1}"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xmlns="" val="385190934"/>
      </p:ext>
    </p:extLst>
  </p:cSld>
  <p:clrMapOvr>
    <a:masterClrMapping/>
  </p:clrMapOv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24BCF88-E489-468E-A877-22D4BE05650F}"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xmlns="" val="1474928611"/>
      </p:ext>
    </p:extLst>
  </p:cSld>
  <p:clrMapOvr>
    <a:masterClrMapping/>
  </p:clrMapOvr>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AAE6C73-49AB-4F7F-850D-EF423C9CAE35}"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xmlns="" val="4234931596"/>
      </p:ext>
    </p:extLst>
  </p:cSld>
  <p:clrMapOvr>
    <a:masterClrMapping/>
  </p:clrMapOvr>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1D8B5C1-B75D-4605-98E7-D8BD47C92CDF}"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xmlns="" val="3436070457"/>
      </p:ext>
    </p:extLst>
  </p:cSld>
  <p:clrMapOvr>
    <a:masterClrMapping/>
  </p:clrMapOvr>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250B211-C263-447D-A19D-97B1A3DA7872}"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xmlns="" val="2471750478"/>
      </p:ext>
    </p:extLst>
  </p:cSld>
  <p:clrMapOvr>
    <a:masterClrMapping/>
  </p:clrMapOv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F4191A1-4B36-4855-BF1B-B14F5EF0672C}"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xmlns="" val="881835904"/>
      </p:ext>
    </p:extLst>
  </p:cSld>
  <p:clrMapOvr>
    <a:masterClrMapping/>
  </p:clrMapOvr>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664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664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D1BA3CB-D315-4C5C-B327-E80140DB7464}"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xmlns="" val="1646410376"/>
      </p:ext>
    </p:extLst>
  </p:cSld>
  <p:clrMapOvr>
    <a:masterClrMapping/>
  </p:clrMapOv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67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39800"/>
            <a:ext cx="41148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39800"/>
            <a:ext cx="4114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378200"/>
            <a:ext cx="4114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8008938" y="6565900"/>
            <a:ext cx="1135062" cy="276225"/>
          </a:xfrm>
        </p:spPr>
        <p:txBody>
          <a:bodyPr/>
          <a:lstStyle>
            <a:lvl1pPr>
              <a:defRPr/>
            </a:lvl1pPr>
          </a:lstStyle>
          <a:p>
            <a:fld id="{D0DB4DC1-1D8A-43B6-8272-686685479CE7}"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xmlns="" val="3699704788"/>
      </p:ext>
    </p:extLst>
  </p:cSld>
  <p:clrMapOvr>
    <a:masterClrMapping/>
  </p:clrMapOvr>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566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8008938" y="6565900"/>
            <a:ext cx="1135062" cy="276225"/>
          </a:xfrm>
        </p:spPr>
        <p:txBody>
          <a:bodyPr/>
          <a:lstStyle>
            <a:lvl1pPr>
              <a:defRPr/>
            </a:lvl1pPr>
          </a:lstStyle>
          <a:p>
            <a:fld id="{FA1CEA45-B044-4A27-9A2A-561EBEDF7EE9}"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xmlns="" val="2191611013"/>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AAE6C73-49AB-4F7F-850D-EF423C9CAE35}" type="slidenum">
              <a:rPr lang="fr-FR"/>
              <a:pPr/>
              <a:t>‹#›</a:t>
            </a:fld>
            <a:endParaRPr lang="fr-FR"/>
          </a:p>
        </p:txBody>
      </p:sp>
    </p:spTree>
    <p:extLst>
      <p:ext uri="{BB962C8B-B14F-4D97-AF65-F5344CB8AC3E}">
        <p14:creationId xmlns:p14="http://schemas.microsoft.com/office/powerpoint/2010/main" xmlns="" val="3920099527"/>
      </p:ext>
    </p:extLst>
  </p:cSld>
  <p:clrMapOvr>
    <a:masterClrMapping/>
  </p:clrMapOvr>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D5C6F96C-FDA5-47DB-A34B-EEDD33D41BB5}"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4041816080"/>
      </p:ext>
    </p:extLst>
  </p:cSld>
  <p:clrMapOvr>
    <a:masterClrMapping/>
  </p:clrMapOvr>
  <p:transition/>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89E562EC-4C1D-4148-B911-59611C7E8420}"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2955492203"/>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D5C6F96C-FDA5-47DB-A34B-EEDD33D41BB5}"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574334875"/>
      </p:ext>
    </p:extLst>
  </p:cSld>
  <p:clrMapOvr>
    <a:masterClrMapping/>
  </p:clrMapOvr>
  <p:transition/>
  <p:hf hd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89E562EC-4C1D-4148-B911-59611C7E8420}"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2220968229"/>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D5C6F96C-FDA5-47DB-A34B-EEDD33D41BB5}"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503545928"/>
      </p:ext>
    </p:extLst>
  </p:cSld>
  <p:clrMapOvr>
    <a:masterClrMapping/>
  </p:clrMapOvr>
  <p:transition/>
  <p:hf hd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89E562EC-4C1D-4148-B911-59611C7E8420}"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137141128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D5C6F96C-FDA5-47DB-A34B-EEDD33D41BB5}"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3439865455"/>
      </p:ext>
    </p:extLst>
  </p:cSld>
  <p:clrMapOvr>
    <a:masterClrMapping/>
  </p:clrMapOvr>
  <p:transition/>
  <p:hf hd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89E562EC-4C1D-4148-B911-59611C7E8420}"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72995828"/>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D5C6F96C-FDA5-47DB-A34B-EEDD33D41BB5}"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3481368516"/>
      </p:ext>
    </p:extLst>
  </p:cSld>
  <p:clrMapOvr>
    <a:masterClrMapping/>
  </p:clrMapOvr>
  <p:transition/>
  <p:hf hd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89E562EC-4C1D-4148-B911-59611C7E8420}"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5830045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1D8B5C1-B75D-4605-98E7-D8BD47C92CDF}" type="slidenum">
              <a:rPr lang="fr-FR"/>
              <a:pPr/>
              <a:t>‹#›</a:t>
            </a:fld>
            <a:endParaRPr lang="fr-FR"/>
          </a:p>
        </p:txBody>
      </p:sp>
    </p:spTree>
    <p:extLst>
      <p:ext uri="{BB962C8B-B14F-4D97-AF65-F5344CB8AC3E}">
        <p14:creationId xmlns:p14="http://schemas.microsoft.com/office/powerpoint/2010/main" xmlns="" val="3972880506"/>
      </p:ext>
    </p:extLst>
  </p:cSld>
  <p:clrMapOvr>
    <a:masterClrMapping/>
  </p:clrMapOvr>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D5C6F96C-FDA5-47DB-A34B-EEDD33D41BB5}"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2849766942"/>
      </p:ext>
    </p:extLst>
  </p:cSld>
  <p:clrMapOvr>
    <a:masterClrMapping/>
  </p:clrMapOvr>
  <p:transition/>
  <p:hf hd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89E562EC-4C1D-4148-B911-59611C7E8420}"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4127979995"/>
      </p:ext>
    </p:extLst>
  </p:cSld>
  <p:clrMapOvr>
    <a:masterClrMapping/>
  </p:clrMapOvr>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USC">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AAEC13F9-E4FD-4D50-B571-5DA81B09E9B3}" type="slidenum">
              <a:rPr lang="ru-RU" smtClean="0">
                <a:solidFill>
                  <a:srgbClr val="F0A22E">
                    <a:shade val="75000"/>
                  </a:srgbClr>
                </a:solidFill>
              </a:rPr>
              <a:pPr/>
              <a:t>‹#›</a:t>
            </a:fld>
            <a:endParaRPr lang="ru-RU">
              <a:solidFill>
                <a:srgbClr val="F0A22E">
                  <a:shade val="75000"/>
                </a:srgbClr>
              </a:solidFill>
            </a:endParaRPr>
          </a:p>
        </p:txBody>
      </p:sp>
      <p:sp>
        <p:nvSpPr>
          <p:cNvPr id="6" name="TextBox 5"/>
          <p:cNvSpPr txBox="1"/>
          <p:nvPr userDrawn="1"/>
        </p:nvSpPr>
        <p:spPr>
          <a:xfrm>
            <a:off x="3643306" y="6143644"/>
            <a:ext cx="2643206" cy="461665"/>
          </a:xfrm>
          <a:prstGeom prst="rect">
            <a:avLst/>
          </a:prstGeom>
          <a:noFill/>
        </p:spPr>
        <p:txBody>
          <a:bodyPr wrap="square" rtlCol="0">
            <a:spAutoFit/>
          </a:bodyPr>
          <a:lstStyle/>
          <a:p>
            <a:r>
              <a:rPr lang="en-US" sz="2400" dirty="0" smtClean="0">
                <a:solidFill>
                  <a:srgbClr val="FF0000"/>
                </a:solidFill>
              </a:rPr>
              <a:t>USC September 23</a:t>
            </a:r>
            <a:endParaRPr lang="ru-RU" sz="2400" dirty="0">
              <a:solidFill>
                <a:srgbClr val="FF0000"/>
              </a:solidFill>
            </a:endParaRPr>
          </a:p>
        </p:txBody>
      </p:sp>
    </p:spTree>
    <p:extLst>
      <p:ext uri="{BB962C8B-B14F-4D97-AF65-F5344CB8AC3E}">
        <p14:creationId xmlns:p14="http://schemas.microsoft.com/office/powerpoint/2010/main" xmlns="" val="519463744"/>
      </p:ext>
    </p:extLst>
  </p:cSld>
  <p:clrMapOvr>
    <a:masterClrMapping/>
  </p:clrMapOvr>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D5C6F96C-FDA5-47DB-A34B-EEDD33D41BB5}"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1876222386"/>
      </p:ext>
    </p:extLst>
  </p:cSld>
  <p:clrMapOvr>
    <a:masterClrMapping/>
  </p:clrMapOvr>
  <p:transition/>
  <p:timing>
    <p:tnLst>
      <p:par>
        <p:cTn id="1" dur="indefinite" restart="never" nodeType="tmRoot"/>
      </p:par>
    </p:tnLst>
  </p:timing>
  <p:hf hd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89E562EC-4C1D-4148-B911-59611C7E8420}"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xmlns="" val="678379304"/>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250B211-C263-447D-A19D-97B1A3DA7872}" type="slidenum">
              <a:rPr lang="fr-FR"/>
              <a:pPr/>
              <a:t>‹#›</a:t>
            </a:fld>
            <a:endParaRPr lang="fr-FR"/>
          </a:p>
        </p:txBody>
      </p:sp>
    </p:spTree>
    <p:extLst>
      <p:ext uri="{BB962C8B-B14F-4D97-AF65-F5344CB8AC3E}">
        <p14:creationId xmlns:p14="http://schemas.microsoft.com/office/powerpoint/2010/main" xmlns="" val="605827425"/>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heme" Target="../theme/theme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image" Target="../media/image2.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image" Target="../media/image1.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theme" Target="../theme/theme3.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image" Target="../media/image2.jpeg"/><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97410" name="Rectangle 2"/>
          <p:cNvSpPr>
            <a:spLocks noGrp="1" noChangeArrowheads="1"/>
          </p:cNvSpPr>
          <p:nvPr>
            <p:ph type="title"/>
          </p:nvPr>
        </p:nvSpPr>
        <p:spPr bwMode="auto">
          <a:xfrm>
            <a:off x="0" y="0"/>
            <a:ext cx="9144000" cy="566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accent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p>
            <a:pPr lvl="0"/>
            <a:r>
              <a:rPr lang="fr-FR" smtClean="0"/>
              <a:t>Title</a:t>
            </a:r>
          </a:p>
        </p:txBody>
      </p:sp>
      <p:sp>
        <p:nvSpPr>
          <p:cNvPr id="1297411" name="Rectangle 3"/>
          <p:cNvSpPr>
            <a:spLocks noGrp="1" noChangeArrowheads="1"/>
          </p:cNvSpPr>
          <p:nvPr>
            <p:ph type="body" idx="1"/>
          </p:nvPr>
        </p:nvSpPr>
        <p:spPr bwMode="auto">
          <a:xfrm>
            <a:off x="381000" y="939800"/>
            <a:ext cx="8382000"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chemeClr val="accent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first level</a:t>
            </a:r>
          </a:p>
          <a:p>
            <a:pPr lvl="1"/>
            <a:r>
              <a:rPr lang="fr-FR" smtClean="0"/>
              <a:t> second level</a:t>
            </a:r>
          </a:p>
          <a:p>
            <a:pPr lvl="2"/>
            <a:r>
              <a:rPr lang="fr-FR" smtClean="0"/>
              <a:t> third level</a:t>
            </a:r>
          </a:p>
        </p:txBody>
      </p:sp>
      <p:sp>
        <p:nvSpPr>
          <p:cNvPr id="1297412" name="Rectangle 4"/>
          <p:cNvSpPr>
            <a:spLocks noGrp="1" noChangeArrowheads="1"/>
          </p:cNvSpPr>
          <p:nvPr>
            <p:ph type="sldNum" sz="quarter" idx="4"/>
          </p:nvPr>
        </p:nvSpPr>
        <p:spPr bwMode="auto">
          <a:xfrm>
            <a:off x="8008938" y="6565900"/>
            <a:ext cx="1135062" cy="276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b="0">
                <a:ea typeface="ＭＳ Ｐゴシック" pitchFamily="34" charset="-128"/>
              </a:defRPr>
            </a:lvl1pPr>
          </a:lstStyle>
          <a:p>
            <a:pPr fontAlgn="base">
              <a:spcBef>
                <a:spcPct val="0"/>
              </a:spcBef>
              <a:spcAft>
                <a:spcPct val="0"/>
              </a:spcAft>
            </a:pPr>
            <a:fld id="{13D54611-6EDA-40FF-9E8C-A1CDFA687E16}" type="slidenum">
              <a:rPr lang="fr-FR" smtClean="0">
                <a:solidFill>
                  <a:srgbClr val="333399"/>
                </a:solidFill>
              </a:rPr>
              <a:pPr fontAlgn="base">
                <a:spcBef>
                  <a:spcPct val="0"/>
                </a:spcBef>
                <a:spcAft>
                  <a:spcPct val="0"/>
                </a:spcAft>
              </a:pPr>
              <a:t>‹#›</a:t>
            </a:fld>
            <a:endParaRPr lang="fr-FR" smtClean="0">
              <a:solidFill>
                <a:srgbClr val="333399"/>
              </a:solidFill>
            </a:endParaRPr>
          </a:p>
        </p:txBody>
      </p:sp>
      <p:sp>
        <p:nvSpPr>
          <p:cNvPr id="1297413" name="Line 5"/>
          <p:cNvSpPr>
            <a:spLocks noChangeShapeType="1"/>
          </p:cNvSpPr>
          <p:nvPr/>
        </p:nvSpPr>
        <p:spPr bwMode="auto">
          <a:xfrm>
            <a:off x="2605088" y="6551613"/>
            <a:ext cx="3748087" cy="0"/>
          </a:xfrm>
          <a:prstGeom prst="line">
            <a:avLst/>
          </a:prstGeom>
          <a:noFill/>
          <a:ln w="9525">
            <a:solidFill>
              <a:srgbClr val="33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6000" b="1" smtClean="0">
              <a:solidFill>
                <a:srgbClr val="333399"/>
              </a:solidFill>
            </a:endParaRPr>
          </a:p>
        </p:txBody>
      </p:sp>
      <p:sp>
        <p:nvSpPr>
          <p:cNvPr id="1297414" name="Line 6"/>
          <p:cNvSpPr>
            <a:spLocks noChangeShapeType="1"/>
          </p:cNvSpPr>
          <p:nvPr/>
        </p:nvSpPr>
        <p:spPr bwMode="auto">
          <a:xfrm>
            <a:off x="0" y="6551613"/>
            <a:ext cx="609600" cy="0"/>
          </a:xfrm>
          <a:prstGeom prst="line">
            <a:avLst/>
          </a:prstGeom>
          <a:noFill/>
          <a:ln w="9525">
            <a:solidFill>
              <a:srgbClr val="33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6000" b="1" smtClean="0">
              <a:solidFill>
                <a:srgbClr val="333399"/>
              </a:solidFill>
            </a:endParaRPr>
          </a:p>
        </p:txBody>
      </p:sp>
      <p:sp>
        <p:nvSpPr>
          <p:cNvPr id="1297415" name="Line 7"/>
          <p:cNvSpPr>
            <a:spLocks noChangeShapeType="1"/>
          </p:cNvSpPr>
          <p:nvPr/>
        </p:nvSpPr>
        <p:spPr bwMode="auto">
          <a:xfrm flipV="1">
            <a:off x="0" y="609600"/>
            <a:ext cx="9144000" cy="0"/>
          </a:xfrm>
          <a:prstGeom prst="line">
            <a:avLst/>
          </a:prstGeom>
          <a:noFill/>
          <a:ln w="38100">
            <a:solidFill>
              <a:srgbClr val="33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endParaRPr lang="en-US" sz="6000" b="1" smtClean="0">
              <a:solidFill>
                <a:srgbClr val="333399"/>
              </a:solidFill>
            </a:endParaRPr>
          </a:p>
        </p:txBody>
      </p:sp>
      <p:sp>
        <p:nvSpPr>
          <p:cNvPr id="1297418" name="Text Box 10"/>
          <p:cNvSpPr txBox="1">
            <a:spLocks noChangeArrowheads="1"/>
          </p:cNvSpPr>
          <p:nvPr userDrawn="1"/>
        </p:nvSpPr>
        <p:spPr bwMode="auto">
          <a:xfrm>
            <a:off x="3938588" y="6599238"/>
            <a:ext cx="1455737"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0" bIns="0">
            <a:spAutoFit/>
          </a:bodyPr>
          <a:lstStyle/>
          <a:p>
            <a:pPr eaLnBrk="0" fontAlgn="base" hangingPunct="0">
              <a:spcBef>
                <a:spcPct val="0"/>
              </a:spcBef>
              <a:spcAft>
                <a:spcPct val="0"/>
              </a:spcAft>
            </a:pPr>
            <a:r>
              <a:rPr lang="en-US" sz="1200" dirty="0" smtClean="0">
                <a:solidFill>
                  <a:srgbClr val="333399"/>
                </a:solidFill>
                <a:ea typeface="ＭＳ Ｐゴシック" pitchFamily="34" charset="-128"/>
              </a:rPr>
              <a:t>G. </a:t>
            </a:r>
            <a:r>
              <a:rPr lang="en-US" sz="1200" dirty="0" err="1" smtClean="0">
                <a:solidFill>
                  <a:srgbClr val="333399"/>
                </a:solidFill>
                <a:ea typeface="ＭＳ Ｐゴシック" pitchFamily="34" charset="-128"/>
              </a:rPr>
              <a:t>Fedotov</a:t>
            </a:r>
            <a:endParaRPr lang="en-US" sz="1200" dirty="0" smtClean="0">
              <a:solidFill>
                <a:srgbClr val="333399"/>
              </a:solidFill>
              <a:ea typeface="ＭＳ Ｐゴシック" pitchFamily="34" charset="-128"/>
            </a:endParaRPr>
          </a:p>
        </p:txBody>
      </p:sp>
      <p:sp>
        <p:nvSpPr>
          <p:cNvPr id="1297419" name="Line 11"/>
          <p:cNvSpPr>
            <a:spLocks noChangeShapeType="1"/>
          </p:cNvSpPr>
          <p:nvPr userDrawn="1"/>
        </p:nvSpPr>
        <p:spPr bwMode="auto">
          <a:xfrm>
            <a:off x="8307388" y="6553200"/>
            <a:ext cx="836612" cy="0"/>
          </a:xfrm>
          <a:prstGeom prst="line">
            <a:avLst/>
          </a:prstGeom>
          <a:noFill/>
          <a:ln w="9525">
            <a:solidFill>
              <a:srgbClr val="33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6000" b="1" smtClean="0">
              <a:solidFill>
                <a:srgbClr val="333399"/>
              </a:solidFill>
            </a:endParaRPr>
          </a:p>
        </p:txBody>
      </p:sp>
      <p:pic>
        <p:nvPicPr>
          <p:cNvPr id="1297421" name="Picture 13"/>
          <p:cNvPicPr>
            <a:picLocks noChangeAspect="1" noChangeArrowheads="1"/>
          </p:cNvPicPr>
          <p:nvPr userDrawn="1"/>
        </p:nvPicPr>
        <p:blipFill>
          <a:blip r:embed="rId30" cstate="print">
            <a:extLst>
              <a:ext uri="{28A0092B-C50C-407E-A947-70E740481C1C}">
                <a14:useLocalDpi xmlns:a14="http://schemas.microsoft.com/office/drawing/2010/main" xmlns="" val="0"/>
              </a:ext>
            </a:extLst>
          </a:blip>
          <a:srcRect/>
          <a:stretch>
            <a:fillRect/>
          </a:stretch>
        </p:blipFill>
        <p:spPr bwMode="auto">
          <a:xfrm>
            <a:off x="514350" y="6373813"/>
            <a:ext cx="2138363" cy="474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p:cNvPicPr>
            <a:picLocks noChangeAspect="1"/>
          </p:cNvPicPr>
          <p:nvPr userDrawn="1"/>
        </p:nvPicPr>
        <p:blipFill>
          <a:blip r:embed="rId31" cstate="print">
            <a:extLst>
              <a:ext uri="{28A0092B-C50C-407E-A947-70E740481C1C}">
                <a14:useLocalDpi xmlns:a14="http://schemas.microsoft.com/office/drawing/2010/main" xmlns="" val="0"/>
              </a:ext>
            </a:extLst>
          </a:blip>
          <a:stretch>
            <a:fillRect/>
          </a:stretch>
        </p:blipFill>
        <p:spPr>
          <a:xfrm>
            <a:off x="6353175" y="6483804"/>
            <a:ext cx="1994648" cy="381000"/>
          </a:xfrm>
          <a:prstGeom prst="rect">
            <a:avLst/>
          </a:prstGeom>
        </p:spPr>
      </p:pic>
    </p:spTree>
    <p:extLst>
      <p:ext uri="{BB962C8B-B14F-4D97-AF65-F5344CB8AC3E}">
        <p14:creationId xmlns:p14="http://schemas.microsoft.com/office/powerpoint/2010/main" xmlns="" val="3051666277"/>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679" r:id="rId14"/>
    <p:sldLayoutId id="2147483690" r:id="rId15"/>
    <p:sldLayoutId id="2147483694" r:id="rId16"/>
    <p:sldLayoutId id="2147483705" r:id="rId17"/>
    <p:sldLayoutId id="2147483709" r:id="rId18"/>
    <p:sldLayoutId id="2147483720" r:id="rId19"/>
    <p:sldLayoutId id="2147483724" r:id="rId20"/>
    <p:sldLayoutId id="2147483735" r:id="rId21"/>
    <p:sldLayoutId id="2147483771" r:id="rId22"/>
    <p:sldLayoutId id="2147483782" r:id="rId23"/>
    <p:sldLayoutId id="2147483786" r:id="rId24"/>
    <p:sldLayoutId id="2147483797" r:id="rId25"/>
    <p:sldLayoutId id="2147483806" r:id="rId26"/>
    <p:sldLayoutId id="2147483810" r:id="rId27"/>
    <p:sldLayoutId id="2147483821" r:id="rId28"/>
  </p:sldLayoutIdLst>
  <p:transition/>
  <p:timing>
    <p:tnLst>
      <p:par>
        <p:cTn id="1" dur="indefinite" restart="never" nodeType="tmRoot"/>
      </p:par>
    </p:tnLst>
  </p:timing>
  <p:hf hdr="0" ftr="0" dt="0"/>
  <p:txStyles>
    <p:titleStyle>
      <a:lvl1pPr algn="ctr" rtl="0" fontAlgn="base">
        <a:spcBef>
          <a:spcPct val="0"/>
        </a:spcBef>
        <a:spcAft>
          <a:spcPct val="0"/>
        </a:spcAft>
        <a:defRPr sz="3200" b="1">
          <a:solidFill>
            <a:srgbClr val="333399"/>
          </a:solidFill>
          <a:latin typeface="+mj-lt"/>
          <a:ea typeface="+mj-ea"/>
          <a:cs typeface="+mj-cs"/>
        </a:defRPr>
      </a:lvl1pPr>
      <a:lvl2pPr algn="ctr" rtl="0" fontAlgn="base">
        <a:spcBef>
          <a:spcPct val="0"/>
        </a:spcBef>
        <a:spcAft>
          <a:spcPct val="0"/>
        </a:spcAft>
        <a:defRPr sz="3200" b="1">
          <a:solidFill>
            <a:srgbClr val="333399"/>
          </a:solidFill>
          <a:latin typeface="Times New Roman" pitchFamily="18" charset="0"/>
        </a:defRPr>
      </a:lvl2pPr>
      <a:lvl3pPr algn="ctr" rtl="0" fontAlgn="base">
        <a:spcBef>
          <a:spcPct val="0"/>
        </a:spcBef>
        <a:spcAft>
          <a:spcPct val="0"/>
        </a:spcAft>
        <a:defRPr sz="3200" b="1">
          <a:solidFill>
            <a:srgbClr val="333399"/>
          </a:solidFill>
          <a:latin typeface="Times New Roman" pitchFamily="18" charset="0"/>
        </a:defRPr>
      </a:lvl3pPr>
      <a:lvl4pPr algn="ctr" rtl="0" fontAlgn="base">
        <a:spcBef>
          <a:spcPct val="0"/>
        </a:spcBef>
        <a:spcAft>
          <a:spcPct val="0"/>
        </a:spcAft>
        <a:defRPr sz="3200" b="1">
          <a:solidFill>
            <a:srgbClr val="333399"/>
          </a:solidFill>
          <a:latin typeface="Times New Roman" pitchFamily="18" charset="0"/>
        </a:defRPr>
      </a:lvl4pPr>
      <a:lvl5pPr algn="ctr" rtl="0" fontAlgn="base">
        <a:spcBef>
          <a:spcPct val="0"/>
        </a:spcBef>
        <a:spcAft>
          <a:spcPct val="0"/>
        </a:spcAft>
        <a:defRPr sz="3200" b="1">
          <a:solidFill>
            <a:srgbClr val="333399"/>
          </a:solidFill>
          <a:latin typeface="Times New Roman" pitchFamily="18" charset="0"/>
        </a:defRPr>
      </a:lvl5pPr>
      <a:lvl6pPr marL="457200" algn="ctr" rtl="0" fontAlgn="base">
        <a:spcBef>
          <a:spcPct val="0"/>
        </a:spcBef>
        <a:spcAft>
          <a:spcPct val="0"/>
        </a:spcAft>
        <a:defRPr sz="3200" b="1">
          <a:solidFill>
            <a:srgbClr val="333399"/>
          </a:solidFill>
          <a:latin typeface="Times New Roman" pitchFamily="18" charset="0"/>
        </a:defRPr>
      </a:lvl6pPr>
      <a:lvl7pPr marL="914400" algn="ctr" rtl="0" fontAlgn="base">
        <a:spcBef>
          <a:spcPct val="0"/>
        </a:spcBef>
        <a:spcAft>
          <a:spcPct val="0"/>
        </a:spcAft>
        <a:defRPr sz="3200" b="1">
          <a:solidFill>
            <a:srgbClr val="333399"/>
          </a:solidFill>
          <a:latin typeface="Times New Roman" pitchFamily="18" charset="0"/>
        </a:defRPr>
      </a:lvl7pPr>
      <a:lvl8pPr marL="1371600" algn="ctr" rtl="0" fontAlgn="base">
        <a:spcBef>
          <a:spcPct val="0"/>
        </a:spcBef>
        <a:spcAft>
          <a:spcPct val="0"/>
        </a:spcAft>
        <a:defRPr sz="3200" b="1">
          <a:solidFill>
            <a:srgbClr val="333399"/>
          </a:solidFill>
          <a:latin typeface="Times New Roman" pitchFamily="18" charset="0"/>
        </a:defRPr>
      </a:lvl8pPr>
      <a:lvl9pPr marL="1828800" algn="ctr" rtl="0" fontAlgn="base">
        <a:spcBef>
          <a:spcPct val="0"/>
        </a:spcBef>
        <a:spcAft>
          <a:spcPct val="0"/>
        </a:spcAft>
        <a:defRPr sz="3200" b="1">
          <a:solidFill>
            <a:srgbClr val="333399"/>
          </a:solidFill>
          <a:latin typeface="Times New Roman" pitchFamily="18" charset="0"/>
        </a:defRPr>
      </a:lvl9pPr>
    </p:titleStyle>
    <p:bodyStyle>
      <a:lvl1pPr marL="342900" indent="-342900" algn="l" rtl="0" fontAlgn="base">
        <a:spcBef>
          <a:spcPct val="20000"/>
        </a:spcBef>
        <a:spcAft>
          <a:spcPct val="0"/>
        </a:spcAft>
        <a:buChar char="•"/>
        <a:defRPr sz="2800">
          <a:solidFill>
            <a:srgbClr val="000000"/>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97410" name="Rectangle 2"/>
          <p:cNvSpPr>
            <a:spLocks noGrp="1" noChangeArrowheads="1"/>
          </p:cNvSpPr>
          <p:nvPr>
            <p:ph type="title"/>
          </p:nvPr>
        </p:nvSpPr>
        <p:spPr bwMode="auto">
          <a:xfrm>
            <a:off x="0" y="0"/>
            <a:ext cx="9144000" cy="566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accent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p>
            <a:pPr lvl="0"/>
            <a:r>
              <a:rPr lang="fr-FR" smtClean="0"/>
              <a:t>Title</a:t>
            </a:r>
          </a:p>
        </p:txBody>
      </p:sp>
      <p:sp>
        <p:nvSpPr>
          <p:cNvPr id="1297411" name="Rectangle 3"/>
          <p:cNvSpPr>
            <a:spLocks noGrp="1" noChangeArrowheads="1"/>
          </p:cNvSpPr>
          <p:nvPr>
            <p:ph type="body" idx="1"/>
          </p:nvPr>
        </p:nvSpPr>
        <p:spPr bwMode="auto">
          <a:xfrm>
            <a:off x="381000" y="939800"/>
            <a:ext cx="8382000"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chemeClr val="accent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first level</a:t>
            </a:r>
          </a:p>
          <a:p>
            <a:pPr lvl="1"/>
            <a:r>
              <a:rPr lang="fr-FR" smtClean="0"/>
              <a:t> second level</a:t>
            </a:r>
          </a:p>
          <a:p>
            <a:pPr lvl="2"/>
            <a:r>
              <a:rPr lang="fr-FR" smtClean="0"/>
              <a:t> third level</a:t>
            </a:r>
          </a:p>
        </p:txBody>
      </p:sp>
      <p:sp>
        <p:nvSpPr>
          <p:cNvPr id="1297412" name="Rectangle 4"/>
          <p:cNvSpPr>
            <a:spLocks noGrp="1" noChangeArrowheads="1"/>
          </p:cNvSpPr>
          <p:nvPr>
            <p:ph type="sldNum" sz="quarter" idx="4"/>
          </p:nvPr>
        </p:nvSpPr>
        <p:spPr bwMode="auto">
          <a:xfrm>
            <a:off x="8008938" y="6565900"/>
            <a:ext cx="1135062" cy="276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b="0">
                <a:ea typeface="ＭＳ Ｐゴシック" pitchFamily="34" charset="-128"/>
              </a:defRPr>
            </a:lvl1pPr>
          </a:lstStyle>
          <a:p>
            <a:pPr fontAlgn="base">
              <a:spcBef>
                <a:spcPct val="0"/>
              </a:spcBef>
              <a:spcAft>
                <a:spcPct val="0"/>
              </a:spcAft>
            </a:pPr>
            <a:fld id="{13D54611-6EDA-40FF-9E8C-A1CDFA687E16}" type="slidenum">
              <a:rPr lang="fr-FR" smtClean="0">
                <a:solidFill>
                  <a:srgbClr val="333399"/>
                </a:solidFill>
              </a:rPr>
              <a:pPr fontAlgn="base">
                <a:spcBef>
                  <a:spcPct val="0"/>
                </a:spcBef>
                <a:spcAft>
                  <a:spcPct val="0"/>
                </a:spcAft>
              </a:pPr>
              <a:t>‹#›</a:t>
            </a:fld>
            <a:endParaRPr lang="fr-FR" smtClean="0">
              <a:solidFill>
                <a:srgbClr val="333399"/>
              </a:solidFill>
            </a:endParaRPr>
          </a:p>
        </p:txBody>
      </p:sp>
      <p:sp>
        <p:nvSpPr>
          <p:cNvPr id="1297413" name="Line 5"/>
          <p:cNvSpPr>
            <a:spLocks noChangeShapeType="1"/>
          </p:cNvSpPr>
          <p:nvPr/>
        </p:nvSpPr>
        <p:spPr bwMode="auto">
          <a:xfrm>
            <a:off x="2605088" y="6551613"/>
            <a:ext cx="3748087" cy="0"/>
          </a:xfrm>
          <a:prstGeom prst="line">
            <a:avLst/>
          </a:prstGeom>
          <a:noFill/>
          <a:ln w="9525">
            <a:solidFill>
              <a:srgbClr val="33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6000" b="1" smtClean="0">
              <a:solidFill>
                <a:srgbClr val="333399"/>
              </a:solidFill>
            </a:endParaRPr>
          </a:p>
        </p:txBody>
      </p:sp>
      <p:sp>
        <p:nvSpPr>
          <p:cNvPr id="1297414" name="Line 6"/>
          <p:cNvSpPr>
            <a:spLocks noChangeShapeType="1"/>
          </p:cNvSpPr>
          <p:nvPr/>
        </p:nvSpPr>
        <p:spPr bwMode="auto">
          <a:xfrm>
            <a:off x="0" y="6551613"/>
            <a:ext cx="609600" cy="0"/>
          </a:xfrm>
          <a:prstGeom prst="line">
            <a:avLst/>
          </a:prstGeom>
          <a:noFill/>
          <a:ln w="9525">
            <a:solidFill>
              <a:srgbClr val="33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6000" b="1" smtClean="0">
              <a:solidFill>
                <a:srgbClr val="333399"/>
              </a:solidFill>
            </a:endParaRPr>
          </a:p>
        </p:txBody>
      </p:sp>
      <p:sp>
        <p:nvSpPr>
          <p:cNvPr id="1297415" name="Line 7"/>
          <p:cNvSpPr>
            <a:spLocks noChangeShapeType="1"/>
          </p:cNvSpPr>
          <p:nvPr/>
        </p:nvSpPr>
        <p:spPr bwMode="auto">
          <a:xfrm flipV="1">
            <a:off x="0" y="609600"/>
            <a:ext cx="9144000" cy="0"/>
          </a:xfrm>
          <a:prstGeom prst="line">
            <a:avLst/>
          </a:prstGeom>
          <a:noFill/>
          <a:ln w="38100">
            <a:solidFill>
              <a:srgbClr val="33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endParaRPr lang="en-US" sz="6000" b="1" smtClean="0">
              <a:solidFill>
                <a:srgbClr val="333399"/>
              </a:solidFill>
            </a:endParaRPr>
          </a:p>
        </p:txBody>
      </p:sp>
      <p:sp>
        <p:nvSpPr>
          <p:cNvPr id="1297418" name="Text Box 10"/>
          <p:cNvSpPr txBox="1">
            <a:spLocks noChangeArrowheads="1"/>
          </p:cNvSpPr>
          <p:nvPr userDrawn="1"/>
        </p:nvSpPr>
        <p:spPr bwMode="auto">
          <a:xfrm>
            <a:off x="3938588" y="6599238"/>
            <a:ext cx="1455737"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0" bIns="0">
            <a:spAutoFit/>
          </a:bodyPr>
          <a:lstStyle/>
          <a:p>
            <a:pPr eaLnBrk="0" fontAlgn="base" hangingPunct="0">
              <a:spcBef>
                <a:spcPct val="0"/>
              </a:spcBef>
              <a:spcAft>
                <a:spcPct val="0"/>
              </a:spcAft>
            </a:pPr>
            <a:r>
              <a:rPr lang="en-US" sz="1200" dirty="0" smtClean="0">
                <a:solidFill>
                  <a:srgbClr val="333399"/>
                </a:solidFill>
                <a:ea typeface="ＭＳ Ｐゴシック" pitchFamily="34" charset="-128"/>
              </a:rPr>
              <a:t>G. </a:t>
            </a:r>
            <a:r>
              <a:rPr lang="en-US" sz="1200" dirty="0" err="1" smtClean="0">
                <a:solidFill>
                  <a:srgbClr val="333399"/>
                </a:solidFill>
                <a:ea typeface="ＭＳ Ｐゴシック" pitchFamily="34" charset="-128"/>
              </a:rPr>
              <a:t>Fedotov</a:t>
            </a:r>
            <a:endParaRPr lang="en-US" sz="1200" dirty="0" smtClean="0">
              <a:solidFill>
                <a:srgbClr val="333399"/>
              </a:solidFill>
              <a:ea typeface="ＭＳ Ｐゴシック" pitchFamily="34" charset="-128"/>
            </a:endParaRPr>
          </a:p>
        </p:txBody>
      </p:sp>
      <p:sp>
        <p:nvSpPr>
          <p:cNvPr id="1297419" name="Line 11"/>
          <p:cNvSpPr>
            <a:spLocks noChangeShapeType="1"/>
          </p:cNvSpPr>
          <p:nvPr userDrawn="1"/>
        </p:nvSpPr>
        <p:spPr bwMode="auto">
          <a:xfrm>
            <a:off x="8307388" y="6553200"/>
            <a:ext cx="836612" cy="0"/>
          </a:xfrm>
          <a:prstGeom prst="line">
            <a:avLst/>
          </a:prstGeom>
          <a:noFill/>
          <a:ln w="9525">
            <a:solidFill>
              <a:srgbClr val="33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6000" b="1" smtClean="0">
              <a:solidFill>
                <a:srgbClr val="333399"/>
              </a:solidFill>
            </a:endParaRPr>
          </a:p>
        </p:txBody>
      </p:sp>
      <p:pic>
        <p:nvPicPr>
          <p:cNvPr id="1297421" name="Picture 13"/>
          <p:cNvPicPr>
            <a:picLocks noChangeAspect="1" noChangeArrowheads="1"/>
          </p:cNvPicPr>
          <p:nvPr userDrawn="1"/>
        </p:nvPicPr>
        <p:blipFill>
          <a:blip r:embed="rId30" cstate="print">
            <a:extLst>
              <a:ext uri="{28A0092B-C50C-407E-A947-70E740481C1C}">
                <a14:useLocalDpi xmlns:a14="http://schemas.microsoft.com/office/drawing/2010/main" xmlns="" val="0"/>
              </a:ext>
            </a:extLst>
          </a:blip>
          <a:srcRect/>
          <a:stretch>
            <a:fillRect/>
          </a:stretch>
        </p:blipFill>
        <p:spPr bwMode="auto">
          <a:xfrm>
            <a:off x="514350" y="6373813"/>
            <a:ext cx="2138363" cy="474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p:cNvPicPr>
            <a:picLocks noChangeAspect="1"/>
          </p:cNvPicPr>
          <p:nvPr userDrawn="1"/>
        </p:nvPicPr>
        <p:blipFill>
          <a:blip r:embed="rId31" cstate="print">
            <a:extLst>
              <a:ext uri="{28A0092B-C50C-407E-A947-70E740481C1C}">
                <a14:useLocalDpi xmlns:a14="http://schemas.microsoft.com/office/drawing/2010/main" xmlns="" val="0"/>
              </a:ext>
            </a:extLst>
          </a:blip>
          <a:stretch>
            <a:fillRect/>
          </a:stretch>
        </p:blipFill>
        <p:spPr>
          <a:xfrm>
            <a:off x="6353175" y="6483804"/>
            <a:ext cx="1994648" cy="381000"/>
          </a:xfrm>
          <a:prstGeom prst="rect">
            <a:avLst/>
          </a:prstGeom>
        </p:spPr>
      </p:pic>
    </p:spTree>
    <p:extLst>
      <p:ext uri="{BB962C8B-B14F-4D97-AF65-F5344CB8AC3E}">
        <p14:creationId xmlns:p14="http://schemas.microsoft.com/office/powerpoint/2010/main" xmlns="" val="228839818"/>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 id="2147483855" r:id="rId19"/>
    <p:sldLayoutId id="2147483856" r:id="rId20"/>
    <p:sldLayoutId id="2147483857" r:id="rId21"/>
    <p:sldLayoutId id="2147483858" r:id="rId22"/>
    <p:sldLayoutId id="2147483859" r:id="rId23"/>
    <p:sldLayoutId id="2147483860" r:id="rId24"/>
    <p:sldLayoutId id="2147483861" r:id="rId25"/>
    <p:sldLayoutId id="2147483862" r:id="rId26"/>
    <p:sldLayoutId id="2147483863" r:id="rId27"/>
    <p:sldLayoutId id="2147483864" r:id="rId28"/>
  </p:sldLayoutIdLst>
  <p:transition/>
  <p:timing>
    <p:tnLst>
      <p:par>
        <p:cTn id="1" dur="indefinite" restart="never" nodeType="tmRoot"/>
      </p:par>
    </p:tnLst>
  </p:timing>
  <p:hf hdr="0" ftr="0" dt="0"/>
  <p:txStyles>
    <p:titleStyle>
      <a:lvl1pPr algn="ctr" rtl="0" fontAlgn="base">
        <a:spcBef>
          <a:spcPct val="0"/>
        </a:spcBef>
        <a:spcAft>
          <a:spcPct val="0"/>
        </a:spcAft>
        <a:defRPr sz="3200" b="1">
          <a:solidFill>
            <a:srgbClr val="333399"/>
          </a:solidFill>
          <a:latin typeface="+mj-lt"/>
          <a:ea typeface="+mj-ea"/>
          <a:cs typeface="+mj-cs"/>
        </a:defRPr>
      </a:lvl1pPr>
      <a:lvl2pPr algn="ctr" rtl="0" fontAlgn="base">
        <a:spcBef>
          <a:spcPct val="0"/>
        </a:spcBef>
        <a:spcAft>
          <a:spcPct val="0"/>
        </a:spcAft>
        <a:defRPr sz="3200" b="1">
          <a:solidFill>
            <a:srgbClr val="333399"/>
          </a:solidFill>
          <a:latin typeface="Times New Roman" pitchFamily="18" charset="0"/>
        </a:defRPr>
      </a:lvl2pPr>
      <a:lvl3pPr algn="ctr" rtl="0" fontAlgn="base">
        <a:spcBef>
          <a:spcPct val="0"/>
        </a:spcBef>
        <a:spcAft>
          <a:spcPct val="0"/>
        </a:spcAft>
        <a:defRPr sz="3200" b="1">
          <a:solidFill>
            <a:srgbClr val="333399"/>
          </a:solidFill>
          <a:latin typeface="Times New Roman" pitchFamily="18" charset="0"/>
        </a:defRPr>
      </a:lvl3pPr>
      <a:lvl4pPr algn="ctr" rtl="0" fontAlgn="base">
        <a:spcBef>
          <a:spcPct val="0"/>
        </a:spcBef>
        <a:spcAft>
          <a:spcPct val="0"/>
        </a:spcAft>
        <a:defRPr sz="3200" b="1">
          <a:solidFill>
            <a:srgbClr val="333399"/>
          </a:solidFill>
          <a:latin typeface="Times New Roman" pitchFamily="18" charset="0"/>
        </a:defRPr>
      </a:lvl4pPr>
      <a:lvl5pPr algn="ctr" rtl="0" fontAlgn="base">
        <a:spcBef>
          <a:spcPct val="0"/>
        </a:spcBef>
        <a:spcAft>
          <a:spcPct val="0"/>
        </a:spcAft>
        <a:defRPr sz="3200" b="1">
          <a:solidFill>
            <a:srgbClr val="333399"/>
          </a:solidFill>
          <a:latin typeface="Times New Roman" pitchFamily="18" charset="0"/>
        </a:defRPr>
      </a:lvl5pPr>
      <a:lvl6pPr marL="457200" algn="ctr" rtl="0" fontAlgn="base">
        <a:spcBef>
          <a:spcPct val="0"/>
        </a:spcBef>
        <a:spcAft>
          <a:spcPct val="0"/>
        </a:spcAft>
        <a:defRPr sz="3200" b="1">
          <a:solidFill>
            <a:srgbClr val="333399"/>
          </a:solidFill>
          <a:latin typeface="Times New Roman" pitchFamily="18" charset="0"/>
        </a:defRPr>
      </a:lvl6pPr>
      <a:lvl7pPr marL="914400" algn="ctr" rtl="0" fontAlgn="base">
        <a:spcBef>
          <a:spcPct val="0"/>
        </a:spcBef>
        <a:spcAft>
          <a:spcPct val="0"/>
        </a:spcAft>
        <a:defRPr sz="3200" b="1">
          <a:solidFill>
            <a:srgbClr val="333399"/>
          </a:solidFill>
          <a:latin typeface="Times New Roman" pitchFamily="18" charset="0"/>
        </a:defRPr>
      </a:lvl7pPr>
      <a:lvl8pPr marL="1371600" algn="ctr" rtl="0" fontAlgn="base">
        <a:spcBef>
          <a:spcPct val="0"/>
        </a:spcBef>
        <a:spcAft>
          <a:spcPct val="0"/>
        </a:spcAft>
        <a:defRPr sz="3200" b="1">
          <a:solidFill>
            <a:srgbClr val="333399"/>
          </a:solidFill>
          <a:latin typeface="Times New Roman" pitchFamily="18" charset="0"/>
        </a:defRPr>
      </a:lvl8pPr>
      <a:lvl9pPr marL="1828800" algn="ctr" rtl="0" fontAlgn="base">
        <a:spcBef>
          <a:spcPct val="0"/>
        </a:spcBef>
        <a:spcAft>
          <a:spcPct val="0"/>
        </a:spcAft>
        <a:defRPr sz="3200" b="1">
          <a:solidFill>
            <a:srgbClr val="333399"/>
          </a:solidFill>
          <a:latin typeface="Times New Roman" pitchFamily="18" charset="0"/>
        </a:defRPr>
      </a:lvl9pPr>
    </p:titleStyle>
    <p:bodyStyle>
      <a:lvl1pPr marL="342900" indent="-342900" algn="l" rtl="0" fontAlgn="base">
        <a:spcBef>
          <a:spcPct val="20000"/>
        </a:spcBef>
        <a:spcAft>
          <a:spcPct val="0"/>
        </a:spcAft>
        <a:buChar char="•"/>
        <a:defRPr sz="2800">
          <a:solidFill>
            <a:srgbClr val="000000"/>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97410" name="Rectangle 2"/>
          <p:cNvSpPr>
            <a:spLocks noGrp="1" noChangeArrowheads="1"/>
          </p:cNvSpPr>
          <p:nvPr>
            <p:ph type="title"/>
          </p:nvPr>
        </p:nvSpPr>
        <p:spPr bwMode="auto">
          <a:xfrm>
            <a:off x="0" y="0"/>
            <a:ext cx="9144000" cy="566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accent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p>
            <a:pPr lvl="0"/>
            <a:r>
              <a:rPr lang="fr-FR" smtClean="0"/>
              <a:t>Title</a:t>
            </a:r>
          </a:p>
        </p:txBody>
      </p:sp>
      <p:sp>
        <p:nvSpPr>
          <p:cNvPr id="1297411" name="Rectangle 3"/>
          <p:cNvSpPr>
            <a:spLocks noGrp="1" noChangeArrowheads="1"/>
          </p:cNvSpPr>
          <p:nvPr>
            <p:ph type="body" idx="1"/>
          </p:nvPr>
        </p:nvSpPr>
        <p:spPr bwMode="auto">
          <a:xfrm>
            <a:off x="381000" y="939800"/>
            <a:ext cx="8382000"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chemeClr val="accent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first level</a:t>
            </a:r>
          </a:p>
          <a:p>
            <a:pPr lvl="1"/>
            <a:r>
              <a:rPr lang="fr-FR" smtClean="0"/>
              <a:t> second level</a:t>
            </a:r>
          </a:p>
          <a:p>
            <a:pPr lvl="2"/>
            <a:r>
              <a:rPr lang="fr-FR" smtClean="0"/>
              <a:t> third level</a:t>
            </a:r>
          </a:p>
        </p:txBody>
      </p:sp>
      <p:sp>
        <p:nvSpPr>
          <p:cNvPr id="1297412" name="Rectangle 4"/>
          <p:cNvSpPr>
            <a:spLocks noGrp="1" noChangeArrowheads="1"/>
          </p:cNvSpPr>
          <p:nvPr>
            <p:ph type="sldNum" sz="quarter" idx="4"/>
          </p:nvPr>
        </p:nvSpPr>
        <p:spPr bwMode="auto">
          <a:xfrm>
            <a:off x="8008938" y="6565900"/>
            <a:ext cx="1135062" cy="276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b="0">
                <a:ea typeface="ＭＳ Ｐゴシック" pitchFamily="34" charset="-128"/>
              </a:defRPr>
            </a:lvl1pPr>
          </a:lstStyle>
          <a:p>
            <a:pPr fontAlgn="base">
              <a:spcBef>
                <a:spcPct val="0"/>
              </a:spcBef>
              <a:spcAft>
                <a:spcPct val="0"/>
              </a:spcAft>
            </a:pPr>
            <a:fld id="{13D54611-6EDA-40FF-9E8C-A1CDFA687E16}" type="slidenum">
              <a:rPr lang="fr-FR" smtClean="0">
                <a:solidFill>
                  <a:srgbClr val="333399"/>
                </a:solidFill>
              </a:rPr>
              <a:pPr fontAlgn="base">
                <a:spcBef>
                  <a:spcPct val="0"/>
                </a:spcBef>
                <a:spcAft>
                  <a:spcPct val="0"/>
                </a:spcAft>
              </a:pPr>
              <a:t>‹#›</a:t>
            </a:fld>
            <a:endParaRPr lang="fr-FR" smtClean="0">
              <a:solidFill>
                <a:srgbClr val="333399"/>
              </a:solidFill>
            </a:endParaRPr>
          </a:p>
        </p:txBody>
      </p:sp>
      <p:sp>
        <p:nvSpPr>
          <p:cNvPr id="1297413" name="Line 5"/>
          <p:cNvSpPr>
            <a:spLocks noChangeShapeType="1"/>
          </p:cNvSpPr>
          <p:nvPr/>
        </p:nvSpPr>
        <p:spPr bwMode="auto">
          <a:xfrm>
            <a:off x="2605088" y="6551613"/>
            <a:ext cx="3748087" cy="0"/>
          </a:xfrm>
          <a:prstGeom prst="line">
            <a:avLst/>
          </a:prstGeom>
          <a:noFill/>
          <a:ln w="9525">
            <a:solidFill>
              <a:srgbClr val="33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6000" b="1" smtClean="0">
              <a:solidFill>
                <a:srgbClr val="333399"/>
              </a:solidFill>
            </a:endParaRPr>
          </a:p>
        </p:txBody>
      </p:sp>
      <p:sp>
        <p:nvSpPr>
          <p:cNvPr id="1297414" name="Line 6"/>
          <p:cNvSpPr>
            <a:spLocks noChangeShapeType="1"/>
          </p:cNvSpPr>
          <p:nvPr/>
        </p:nvSpPr>
        <p:spPr bwMode="auto">
          <a:xfrm>
            <a:off x="0" y="6551613"/>
            <a:ext cx="609600" cy="0"/>
          </a:xfrm>
          <a:prstGeom prst="line">
            <a:avLst/>
          </a:prstGeom>
          <a:noFill/>
          <a:ln w="9525">
            <a:solidFill>
              <a:srgbClr val="33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6000" b="1" smtClean="0">
              <a:solidFill>
                <a:srgbClr val="333399"/>
              </a:solidFill>
            </a:endParaRPr>
          </a:p>
        </p:txBody>
      </p:sp>
      <p:sp>
        <p:nvSpPr>
          <p:cNvPr id="1297415" name="Line 7"/>
          <p:cNvSpPr>
            <a:spLocks noChangeShapeType="1"/>
          </p:cNvSpPr>
          <p:nvPr/>
        </p:nvSpPr>
        <p:spPr bwMode="auto">
          <a:xfrm flipV="1">
            <a:off x="0" y="609600"/>
            <a:ext cx="9144000" cy="0"/>
          </a:xfrm>
          <a:prstGeom prst="line">
            <a:avLst/>
          </a:prstGeom>
          <a:noFill/>
          <a:ln w="38100">
            <a:solidFill>
              <a:srgbClr val="33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endParaRPr lang="en-US" sz="6000" b="1" smtClean="0">
              <a:solidFill>
                <a:srgbClr val="333399"/>
              </a:solidFill>
            </a:endParaRPr>
          </a:p>
        </p:txBody>
      </p:sp>
      <p:sp>
        <p:nvSpPr>
          <p:cNvPr id="1297418" name="Text Box 10"/>
          <p:cNvSpPr txBox="1">
            <a:spLocks noChangeArrowheads="1"/>
          </p:cNvSpPr>
          <p:nvPr userDrawn="1"/>
        </p:nvSpPr>
        <p:spPr bwMode="auto">
          <a:xfrm>
            <a:off x="3938588" y="6599238"/>
            <a:ext cx="1455737"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0" bIns="0">
            <a:spAutoFit/>
          </a:bodyPr>
          <a:lstStyle/>
          <a:p>
            <a:pPr eaLnBrk="0" fontAlgn="base" hangingPunct="0">
              <a:spcBef>
                <a:spcPct val="0"/>
              </a:spcBef>
              <a:spcAft>
                <a:spcPct val="0"/>
              </a:spcAft>
            </a:pPr>
            <a:r>
              <a:rPr lang="en-US" sz="1200" dirty="0" smtClean="0">
                <a:solidFill>
                  <a:srgbClr val="333399"/>
                </a:solidFill>
                <a:ea typeface="ＭＳ Ｐゴシック" pitchFamily="34" charset="-128"/>
              </a:rPr>
              <a:t>G. </a:t>
            </a:r>
            <a:r>
              <a:rPr lang="en-US" sz="1200" dirty="0" err="1" smtClean="0">
                <a:solidFill>
                  <a:srgbClr val="333399"/>
                </a:solidFill>
                <a:ea typeface="ＭＳ Ｐゴシック" pitchFamily="34" charset="-128"/>
              </a:rPr>
              <a:t>Fedotov</a:t>
            </a:r>
            <a:endParaRPr lang="en-US" sz="1200" dirty="0" smtClean="0">
              <a:solidFill>
                <a:srgbClr val="333399"/>
              </a:solidFill>
              <a:ea typeface="ＭＳ Ｐゴシック" pitchFamily="34" charset="-128"/>
            </a:endParaRPr>
          </a:p>
        </p:txBody>
      </p:sp>
      <p:sp>
        <p:nvSpPr>
          <p:cNvPr id="1297419" name="Line 11"/>
          <p:cNvSpPr>
            <a:spLocks noChangeShapeType="1"/>
          </p:cNvSpPr>
          <p:nvPr userDrawn="1"/>
        </p:nvSpPr>
        <p:spPr bwMode="auto">
          <a:xfrm>
            <a:off x="8307388" y="6553200"/>
            <a:ext cx="836612" cy="0"/>
          </a:xfrm>
          <a:prstGeom prst="line">
            <a:avLst/>
          </a:prstGeom>
          <a:noFill/>
          <a:ln w="9525">
            <a:solidFill>
              <a:srgbClr val="33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6000" b="1" smtClean="0">
              <a:solidFill>
                <a:srgbClr val="333399"/>
              </a:solidFill>
            </a:endParaRPr>
          </a:p>
        </p:txBody>
      </p:sp>
      <p:pic>
        <p:nvPicPr>
          <p:cNvPr id="1297421" name="Picture 13"/>
          <p:cNvPicPr>
            <a:picLocks noChangeAspect="1" noChangeArrowheads="1"/>
          </p:cNvPicPr>
          <p:nvPr userDrawn="1"/>
        </p:nvPicPr>
        <p:blipFill>
          <a:blip r:embed="rId30" cstate="print">
            <a:extLst>
              <a:ext uri="{28A0092B-C50C-407E-A947-70E740481C1C}">
                <a14:useLocalDpi xmlns:a14="http://schemas.microsoft.com/office/drawing/2010/main" xmlns="" val="0"/>
              </a:ext>
            </a:extLst>
          </a:blip>
          <a:srcRect/>
          <a:stretch>
            <a:fillRect/>
          </a:stretch>
        </p:blipFill>
        <p:spPr bwMode="auto">
          <a:xfrm>
            <a:off x="514350" y="6373813"/>
            <a:ext cx="2138363" cy="474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p:cNvPicPr>
            <a:picLocks noChangeAspect="1"/>
          </p:cNvPicPr>
          <p:nvPr userDrawn="1"/>
        </p:nvPicPr>
        <p:blipFill>
          <a:blip r:embed="rId31" cstate="print">
            <a:extLst>
              <a:ext uri="{28A0092B-C50C-407E-A947-70E740481C1C}">
                <a14:useLocalDpi xmlns:a14="http://schemas.microsoft.com/office/drawing/2010/main" xmlns="" val="0"/>
              </a:ext>
            </a:extLst>
          </a:blip>
          <a:stretch>
            <a:fillRect/>
          </a:stretch>
        </p:blipFill>
        <p:spPr>
          <a:xfrm>
            <a:off x="6353175" y="6483804"/>
            <a:ext cx="1994648" cy="381000"/>
          </a:xfrm>
          <a:prstGeom prst="rect">
            <a:avLst/>
          </a:prstGeom>
        </p:spPr>
      </p:pic>
    </p:spTree>
    <p:extLst>
      <p:ext uri="{BB962C8B-B14F-4D97-AF65-F5344CB8AC3E}">
        <p14:creationId xmlns:p14="http://schemas.microsoft.com/office/powerpoint/2010/main" xmlns="" val="31571899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 id="2147483886" r:id="rId21"/>
    <p:sldLayoutId id="2147483887" r:id="rId22"/>
    <p:sldLayoutId id="2147483888" r:id="rId23"/>
    <p:sldLayoutId id="2147483889" r:id="rId24"/>
    <p:sldLayoutId id="2147483890" r:id="rId25"/>
    <p:sldLayoutId id="2147483891" r:id="rId26"/>
    <p:sldLayoutId id="2147483892" r:id="rId27"/>
    <p:sldLayoutId id="2147483893" r:id="rId28"/>
  </p:sldLayoutIdLst>
  <p:transition/>
  <p:timing>
    <p:tnLst>
      <p:par>
        <p:cTn id="1" dur="indefinite" restart="never" nodeType="tmRoot"/>
      </p:par>
    </p:tnLst>
  </p:timing>
  <p:hf hdr="0" ftr="0" dt="0"/>
  <p:txStyles>
    <p:titleStyle>
      <a:lvl1pPr algn="ctr" rtl="0" fontAlgn="base">
        <a:spcBef>
          <a:spcPct val="0"/>
        </a:spcBef>
        <a:spcAft>
          <a:spcPct val="0"/>
        </a:spcAft>
        <a:defRPr sz="3200" b="1">
          <a:solidFill>
            <a:srgbClr val="333399"/>
          </a:solidFill>
          <a:latin typeface="+mj-lt"/>
          <a:ea typeface="+mj-ea"/>
          <a:cs typeface="+mj-cs"/>
        </a:defRPr>
      </a:lvl1pPr>
      <a:lvl2pPr algn="ctr" rtl="0" fontAlgn="base">
        <a:spcBef>
          <a:spcPct val="0"/>
        </a:spcBef>
        <a:spcAft>
          <a:spcPct val="0"/>
        </a:spcAft>
        <a:defRPr sz="3200" b="1">
          <a:solidFill>
            <a:srgbClr val="333399"/>
          </a:solidFill>
          <a:latin typeface="Times New Roman" pitchFamily="18" charset="0"/>
        </a:defRPr>
      </a:lvl2pPr>
      <a:lvl3pPr algn="ctr" rtl="0" fontAlgn="base">
        <a:spcBef>
          <a:spcPct val="0"/>
        </a:spcBef>
        <a:spcAft>
          <a:spcPct val="0"/>
        </a:spcAft>
        <a:defRPr sz="3200" b="1">
          <a:solidFill>
            <a:srgbClr val="333399"/>
          </a:solidFill>
          <a:latin typeface="Times New Roman" pitchFamily="18" charset="0"/>
        </a:defRPr>
      </a:lvl3pPr>
      <a:lvl4pPr algn="ctr" rtl="0" fontAlgn="base">
        <a:spcBef>
          <a:spcPct val="0"/>
        </a:spcBef>
        <a:spcAft>
          <a:spcPct val="0"/>
        </a:spcAft>
        <a:defRPr sz="3200" b="1">
          <a:solidFill>
            <a:srgbClr val="333399"/>
          </a:solidFill>
          <a:latin typeface="Times New Roman" pitchFamily="18" charset="0"/>
        </a:defRPr>
      </a:lvl4pPr>
      <a:lvl5pPr algn="ctr" rtl="0" fontAlgn="base">
        <a:spcBef>
          <a:spcPct val="0"/>
        </a:spcBef>
        <a:spcAft>
          <a:spcPct val="0"/>
        </a:spcAft>
        <a:defRPr sz="3200" b="1">
          <a:solidFill>
            <a:srgbClr val="333399"/>
          </a:solidFill>
          <a:latin typeface="Times New Roman" pitchFamily="18" charset="0"/>
        </a:defRPr>
      </a:lvl5pPr>
      <a:lvl6pPr marL="457200" algn="ctr" rtl="0" fontAlgn="base">
        <a:spcBef>
          <a:spcPct val="0"/>
        </a:spcBef>
        <a:spcAft>
          <a:spcPct val="0"/>
        </a:spcAft>
        <a:defRPr sz="3200" b="1">
          <a:solidFill>
            <a:srgbClr val="333399"/>
          </a:solidFill>
          <a:latin typeface="Times New Roman" pitchFamily="18" charset="0"/>
        </a:defRPr>
      </a:lvl6pPr>
      <a:lvl7pPr marL="914400" algn="ctr" rtl="0" fontAlgn="base">
        <a:spcBef>
          <a:spcPct val="0"/>
        </a:spcBef>
        <a:spcAft>
          <a:spcPct val="0"/>
        </a:spcAft>
        <a:defRPr sz="3200" b="1">
          <a:solidFill>
            <a:srgbClr val="333399"/>
          </a:solidFill>
          <a:latin typeface="Times New Roman" pitchFamily="18" charset="0"/>
        </a:defRPr>
      </a:lvl7pPr>
      <a:lvl8pPr marL="1371600" algn="ctr" rtl="0" fontAlgn="base">
        <a:spcBef>
          <a:spcPct val="0"/>
        </a:spcBef>
        <a:spcAft>
          <a:spcPct val="0"/>
        </a:spcAft>
        <a:defRPr sz="3200" b="1">
          <a:solidFill>
            <a:srgbClr val="333399"/>
          </a:solidFill>
          <a:latin typeface="Times New Roman" pitchFamily="18" charset="0"/>
        </a:defRPr>
      </a:lvl8pPr>
      <a:lvl9pPr marL="1828800" algn="ctr" rtl="0" fontAlgn="base">
        <a:spcBef>
          <a:spcPct val="0"/>
        </a:spcBef>
        <a:spcAft>
          <a:spcPct val="0"/>
        </a:spcAft>
        <a:defRPr sz="3200" b="1">
          <a:solidFill>
            <a:srgbClr val="333399"/>
          </a:solidFill>
          <a:latin typeface="Times New Roman" pitchFamily="18" charset="0"/>
        </a:defRPr>
      </a:lvl9pPr>
    </p:titleStyle>
    <p:bodyStyle>
      <a:lvl1pPr marL="342900" indent="-342900" algn="l" rtl="0" fontAlgn="base">
        <a:spcBef>
          <a:spcPct val="20000"/>
        </a:spcBef>
        <a:spcAft>
          <a:spcPct val="0"/>
        </a:spcAft>
        <a:buChar char="•"/>
        <a:defRPr sz="2800">
          <a:solidFill>
            <a:srgbClr val="000000"/>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29.emf"/></Relationships>
</file>

<file path=ppt/slides/_rels/slide1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31.emf"/></Relationships>
</file>

<file path=ppt/slides/_rels/slide1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slideLayout" Target="../slideLayouts/slideLayout2.xml"/><Relationship Id="rId1" Type="http://schemas.openxmlformats.org/officeDocument/2006/relationships/themeOverride" Target="../theme/themeOverride11.xml"/><Relationship Id="rId5" Type="http://schemas.openxmlformats.org/officeDocument/2006/relationships/image" Target="../media/image34.emf"/><Relationship Id="rId4" Type="http://schemas.openxmlformats.org/officeDocument/2006/relationships/image" Target="../media/image33.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13.xml"/><Relationship Id="rId4" Type="http://schemas.openxmlformats.org/officeDocument/2006/relationships/image" Target="../media/image35.gif"/></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image" Target="../media/image10.png"/><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tags" Target="../tags/tag1.xml"/><Relationship Id="rId16" Type="http://schemas.openxmlformats.org/officeDocument/2006/relationships/image" Target="../media/image13.png"/><Relationship Id="rId1" Type="http://schemas.openxmlformats.org/officeDocument/2006/relationships/themeOverride" Target="../theme/themeOverride4.xml"/><Relationship Id="rId6" Type="http://schemas.openxmlformats.org/officeDocument/2006/relationships/tags" Target="../tags/tag5.xml"/><Relationship Id="rId11" Type="http://schemas.openxmlformats.org/officeDocument/2006/relationships/image" Target="../media/image8.png"/><Relationship Id="rId5" Type="http://schemas.openxmlformats.org/officeDocument/2006/relationships/tags" Target="../tags/tag4.xml"/><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tags" Target="../tags/tag3.xml"/><Relationship Id="rId9" Type="http://schemas.openxmlformats.org/officeDocument/2006/relationships/slideLayout" Target="../slideLayouts/slideLayout58.xml"/><Relationship Id="rId1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emf"/><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18.wmf"/><Relationship Id="rId11" Type="http://schemas.openxmlformats.org/officeDocument/2006/relationships/image" Target="../media/image23.wmf"/><Relationship Id="rId5" Type="http://schemas.openxmlformats.org/officeDocument/2006/relationships/image" Target="../media/image17.wmf"/><Relationship Id="rId10" Type="http://schemas.openxmlformats.org/officeDocument/2006/relationships/image" Target="../media/image22.wmf"/><Relationship Id="rId4" Type="http://schemas.openxmlformats.org/officeDocument/2006/relationships/image" Target="../media/image16.wmf"/><Relationship Id="rId9" Type="http://schemas.openxmlformats.org/officeDocument/2006/relationships/image" Target="../media/image21.wmf"/></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themeOverride" Target="../theme/themeOverride6.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610600" cy="1524000"/>
          </a:xfrm>
        </p:spPr>
        <p:txBody>
          <a:bodyPr>
            <a:normAutofit/>
          </a:bodyPr>
          <a:lstStyle/>
          <a:p>
            <a:r>
              <a:rPr lang="en-US" dirty="0" smtClean="0"/>
              <a:t> </a:t>
            </a:r>
            <a:r>
              <a:rPr lang="en-US" dirty="0" err="1" smtClean="0"/>
              <a:t>Electroproduction</a:t>
            </a:r>
            <a:r>
              <a:rPr lang="en-US" dirty="0" smtClean="0"/>
              <a:t> of  </a:t>
            </a:r>
            <a:r>
              <a:rPr lang="en-US" dirty="0" smtClean="0">
                <a:sym typeface="Symbol"/>
              </a:rPr>
              <a:t></a:t>
            </a:r>
            <a:r>
              <a:rPr lang="en-US" baseline="30000" dirty="0" smtClean="0">
                <a:sym typeface="Symbol"/>
              </a:rPr>
              <a:t>+</a:t>
            </a:r>
            <a:r>
              <a:rPr lang="en-US" dirty="0" smtClean="0">
                <a:sym typeface="Symbol"/>
              </a:rPr>
              <a:t></a:t>
            </a:r>
            <a:r>
              <a:rPr lang="en-US" baseline="30000" dirty="0" smtClean="0">
                <a:sym typeface="Symbol"/>
              </a:rPr>
              <a:t>-</a:t>
            </a:r>
            <a:r>
              <a:rPr lang="en-US" dirty="0" smtClean="0"/>
              <a:t>p in the 2</a:t>
            </a:r>
            <a:r>
              <a:rPr lang="en-US" baseline="30000" dirty="0" smtClean="0"/>
              <a:t>nd</a:t>
            </a:r>
            <a:r>
              <a:rPr lang="en-US" dirty="0" smtClean="0"/>
              <a:t> resonance region off protons</a:t>
            </a:r>
            <a:endParaRPr lang="en-US" dirty="0"/>
          </a:p>
        </p:txBody>
      </p:sp>
      <p:sp>
        <p:nvSpPr>
          <p:cNvPr id="4" name="TextBox 3"/>
          <p:cNvSpPr txBox="1"/>
          <p:nvPr/>
        </p:nvSpPr>
        <p:spPr>
          <a:xfrm>
            <a:off x="2895600" y="3037336"/>
            <a:ext cx="3730252" cy="523220"/>
          </a:xfrm>
          <a:prstGeom prst="rect">
            <a:avLst/>
          </a:prstGeom>
          <a:noFill/>
        </p:spPr>
        <p:txBody>
          <a:bodyPr wrap="none" rtlCol="0">
            <a:spAutoFit/>
          </a:bodyPr>
          <a:lstStyle/>
          <a:p>
            <a:r>
              <a:rPr lang="en-US" sz="2800" dirty="0" smtClean="0">
                <a:solidFill>
                  <a:srgbClr val="000000"/>
                </a:solidFill>
              </a:rPr>
              <a:t>G. </a:t>
            </a:r>
            <a:r>
              <a:rPr lang="en-US" sz="2800" dirty="0" err="1" smtClean="0">
                <a:solidFill>
                  <a:srgbClr val="000000"/>
                </a:solidFill>
              </a:rPr>
              <a:t>Fedotov</a:t>
            </a:r>
            <a:r>
              <a:rPr lang="en-US" sz="2800" dirty="0" smtClean="0">
                <a:solidFill>
                  <a:srgbClr val="000000"/>
                </a:solidFill>
              </a:rPr>
              <a:t>, R. W. </a:t>
            </a:r>
            <a:r>
              <a:rPr lang="en-US" sz="2800" dirty="0" err="1" smtClean="0">
                <a:solidFill>
                  <a:srgbClr val="000000"/>
                </a:solidFill>
              </a:rPr>
              <a:t>Gothe</a:t>
            </a:r>
            <a:endParaRPr lang="en-US" sz="2800" dirty="0">
              <a:solidFill>
                <a:srgbClr val="000000"/>
              </a:solidFill>
            </a:endParaRPr>
          </a:p>
        </p:txBody>
      </p:sp>
    </p:spTree>
    <p:extLst>
      <p:ext uri="{BB962C8B-B14F-4D97-AF65-F5344CB8AC3E}">
        <p14:creationId xmlns:p14="http://schemas.microsoft.com/office/powerpoint/2010/main" xmlns="" val="75122268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Title 1"/>
          <p:cNvSpPr>
            <a:spLocks noGrp="1"/>
          </p:cNvSpPr>
          <p:nvPr>
            <p:ph type="title"/>
          </p:nvPr>
        </p:nvSpPr>
        <p:spPr>
          <a:xfrm>
            <a:off x="0" y="-152400"/>
            <a:ext cx="9144000" cy="914400"/>
          </a:xfrm>
        </p:spPr>
        <p:txBody>
          <a:bodyPr/>
          <a:lstStyle/>
          <a:p>
            <a:r>
              <a:rPr lang="en-US" sz="2000" b="0" dirty="0" smtClean="0">
                <a:solidFill>
                  <a:srgbClr val="FF0000"/>
                </a:solidFill>
              </a:rPr>
              <a:t>P</a:t>
            </a:r>
            <a:r>
              <a:rPr lang="en-US" sz="2000" b="0" baseline="-25000" dirty="0" smtClean="0">
                <a:solidFill>
                  <a:srgbClr val="FF0000"/>
                </a:solidFill>
              </a:rPr>
              <a:t>11</a:t>
            </a:r>
            <a:r>
              <a:rPr lang="en-US" sz="2000" b="0" dirty="0" smtClean="0">
                <a:solidFill>
                  <a:srgbClr val="FF0000"/>
                </a:solidFill>
              </a:rPr>
              <a:t>(1440) </a:t>
            </a:r>
            <a:r>
              <a:rPr lang="en-US" sz="2000" b="0" dirty="0" err="1" smtClean="0">
                <a:solidFill>
                  <a:srgbClr val="FF0000"/>
                </a:solidFill>
              </a:rPr>
              <a:t>electrocouplings</a:t>
            </a:r>
            <a:r>
              <a:rPr lang="en-US" sz="2000" b="0" dirty="0" smtClean="0">
                <a:solidFill>
                  <a:srgbClr val="FF0000"/>
                </a:solidFill>
              </a:rPr>
              <a:t> from the CLAS data on </a:t>
            </a:r>
            <a:r>
              <a:rPr lang="en-US" sz="2000" b="0" dirty="0" err="1" smtClean="0">
                <a:solidFill>
                  <a:srgbClr val="FF0000"/>
                </a:solidFill>
              </a:rPr>
              <a:t>N</a:t>
            </a:r>
            <a:r>
              <a:rPr lang="en-US" sz="2000" b="0" dirty="0" err="1" smtClean="0">
                <a:solidFill>
                  <a:srgbClr val="FF0000"/>
                </a:solidFill>
                <a:latin typeface="Symbol" pitchFamily="18" charset="2"/>
              </a:rPr>
              <a:t>p</a:t>
            </a:r>
            <a:r>
              <a:rPr lang="en-US" sz="2000" b="0" dirty="0" smtClean="0">
                <a:solidFill>
                  <a:srgbClr val="FF0000"/>
                </a:solidFill>
              </a:rPr>
              <a:t>/</a:t>
            </a:r>
            <a:r>
              <a:rPr lang="en-US" sz="2000" b="0" dirty="0" err="1" smtClean="0">
                <a:solidFill>
                  <a:srgbClr val="FF0000"/>
                </a:solidFill>
              </a:rPr>
              <a:t>N</a:t>
            </a:r>
            <a:r>
              <a:rPr lang="en-US" sz="2000" b="0" dirty="0" err="1" smtClean="0">
                <a:solidFill>
                  <a:srgbClr val="FF0000"/>
                </a:solidFill>
                <a:latin typeface="Symbol" pitchFamily="18" charset="2"/>
              </a:rPr>
              <a:t>pp</a:t>
            </a:r>
            <a:r>
              <a:rPr lang="en-US" sz="2000" b="0" dirty="0" smtClean="0">
                <a:solidFill>
                  <a:srgbClr val="FF0000"/>
                </a:solidFill>
              </a:rPr>
              <a:t> </a:t>
            </a:r>
            <a:r>
              <a:rPr lang="en-US" sz="2000" b="0" dirty="0" err="1" smtClean="0">
                <a:solidFill>
                  <a:srgbClr val="FF0000"/>
                </a:solidFill>
              </a:rPr>
              <a:t>electroproduction</a:t>
            </a:r>
            <a:endParaRPr lang="en-US" sz="2000" b="0" dirty="0" smtClean="0">
              <a:solidFill>
                <a:srgbClr val="FF0000"/>
              </a:solidFill>
            </a:endParaRPr>
          </a:p>
        </p:txBody>
      </p:sp>
      <p:sp>
        <p:nvSpPr>
          <p:cNvPr id="78852" name="Rectangle 4"/>
          <p:cNvSpPr>
            <a:spLocks noChangeArrowheads="1"/>
          </p:cNvSpPr>
          <p:nvPr/>
        </p:nvSpPr>
        <p:spPr bwMode="auto">
          <a:xfrm>
            <a:off x="123825" y="1417638"/>
            <a:ext cx="171450" cy="185737"/>
          </a:xfrm>
          <a:prstGeom prst="rect">
            <a:avLst/>
          </a:prstGeom>
          <a:solidFill>
            <a:srgbClr val="30F05E"/>
          </a:solidFill>
          <a:ln w="9525" algn="ctr">
            <a:solidFill>
              <a:srgbClr val="30F05E"/>
            </a:solidFill>
            <a:round/>
            <a:headEnd/>
            <a:tailEnd/>
          </a:ln>
        </p:spPr>
        <p:txBody>
          <a:bodyPr/>
          <a:lstStyle/>
          <a:p>
            <a:pPr algn="ctr" eaLnBrk="0" fontAlgn="base" hangingPunct="0">
              <a:spcBef>
                <a:spcPct val="0"/>
              </a:spcBef>
              <a:spcAft>
                <a:spcPct val="0"/>
              </a:spcAft>
            </a:pPr>
            <a:endParaRPr lang="ru-RU" sz="3600">
              <a:solidFill>
                <a:srgbClr val="000000"/>
              </a:solidFill>
            </a:endParaRPr>
          </a:p>
        </p:txBody>
      </p:sp>
      <p:cxnSp>
        <p:nvCxnSpPr>
          <p:cNvPr id="17" name="Straight Connector 16"/>
          <p:cNvCxnSpPr/>
          <p:nvPr/>
        </p:nvCxnSpPr>
        <p:spPr bwMode="auto">
          <a:xfrm rot="5400000">
            <a:off x="-63500" y="1511300"/>
            <a:ext cx="547688" cy="1588"/>
          </a:xfrm>
          <a:prstGeom prst="line">
            <a:avLst/>
          </a:prstGeom>
          <a:ln w="41275">
            <a:solidFill>
              <a:srgbClr val="30F05E"/>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78854" name="TextBox 17"/>
          <p:cNvSpPr txBox="1">
            <a:spLocks noChangeArrowheads="1"/>
          </p:cNvSpPr>
          <p:nvPr/>
        </p:nvSpPr>
        <p:spPr bwMode="auto">
          <a:xfrm>
            <a:off x="460375" y="1325563"/>
            <a:ext cx="2100263" cy="396875"/>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2000" b="1" dirty="0" err="1">
                <a:solidFill>
                  <a:srgbClr val="30F05E"/>
                </a:solidFill>
              </a:rPr>
              <a:t>N</a:t>
            </a:r>
            <a:r>
              <a:rPr lang="en-US" sz="2000" b="1" dirty="0" err="1">
                <a:solidFill>
                  <a:srgbClr val="30F05E"/>
                </a:solidFill>
                <a:latin typeface="Symbol" pitchFamily="18" charset="2"/>
              </a:rPr>
              <a:t>pp</a:t>
            </a:r>
            <a:r>
              <a:rPr lang="en-US" sz="2000" b="1" dirty="0">
                <a:solidFill>
                  <a:srgbClr val="30F05E"/>
                </a:solidFill>
                <a:latin typeface="Symbol" pitchFamily="18" charset="2"/>
              </a:rPr>
              <a:t> </a:t>
            </a:r>
            <a:r>
              <a:rPr lang="en-US" sz="1600" b="1" dirty="0">
                <a:solidFill>
                  <a:srgbClr val="30F05E"/>
                </a:solidFill>
              </a:rPr>
              <a:t>preliminary</a:t>
            </a:r>
          </a:p>
        </p:txBody>
      </p:sp>
      <p:sp>
        <p:nvSpPr>
          <p:cNvPr id="78855" name="Oval 18"/>
          <p:cNvSpPr>
            <a:spLocks noChangeArrowheads="1"/>
          </p:cNvSpPr>
          <p:nvPr/>
        </p:nvSpPr>
        <p:spPr bwMode="auto">
          <a:xfrm>
            <a:off x="128588" y="2020888"/>
            <a:ext cx="171450" cy="171450"/>
          </a:xfrm>
          <a:prstGeom prst="ellipse">
            <a:avLst/>
          </a:prstGeom>
          <a:solidFill>
            <a:srgbClr val="FF0000"/>
          </a:solidFill>
          <a:ln w="9525" algn="ctr">
            <a:noFill/>
            <a:round/>
            <a:headEnd/>
            <a:tailEnd/>
          </a:ln>
        </p:spPr>
        <p:txBody>
          <a:bodyPr/>
          <a:lstStyle/>
          <a:p>
            <a:pPr algn="ctr" eaLnBrk="0" fontAlgn="base" hangingPunct="0">
              <a:spcBef>
                <a:spcPct val="0"/>
              </a:spcBef>
              <a:spcAft>
                <a:spcPct val="0"/>
              </a:spcAft>
            </a:pPr>
            <a:endParaRPr lang="ru-RU" sz="3600">
              <a:solidFill>
                <a:srgbClr val="000000"/>
              </a:solidFill>
            </a:endParaRPr>
          </a:p>
        </p:txBody>
      </p:sp>
      <p:cxnSp>
        <p:nvCxnSpPr>
          <p:cNvPr id="20" name="Straight Connector 19"/>
          <p:cNvCxnSpPr/>
          <p:nvPr/>
        </p:nvCxnSpPr>
        <p:spPr bwMode="auto">
          <a:xfrm rot="5400000">
            <a:off x="-61912" y="2108200"/>
            <a:ext cx="547688" cy="1587"/>
          </a:xfrm>
          <a:prstGeom prst="line">
            <a:avLst/>
          </a:prstGeom>
          <a:ln w="41275">
            <a:solidFill>
              <a:srgbClr val="FF0000"/>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78857" name="TextBox 20"/>
          <p:cNvSpPr txBox="1">
            <a:spLocks noChangeArrowheads="1"/>
          </p:cNvSpPr>
          <p:nvPr/>
        </p:nvSpPr>
        <p:spPr bwMode="auto">
          <a:xfrm>
            <a:off x="711200" y="1725613"/>
            <a:ext cx="508000" cy="39687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000" b="1">
                <a:solidFill>
                  <a:srgbClr val="FF0000"/>
                </a:solidFill>
              </a:rPr>
              <a:t>N</a:t>
            </a:r>
            <a:r>
              <a:rPr lang="en-US" sz="2000" b="1">
                <a:solidFill>
                  <a:srgbClr val="FF0000"/>
                </a:solidFill>
                <a:latin typeface="Symbol" pitchFamily="18" charset="2"/>
              </a:rPr>
              <a:t>p</a:t>
            </a:r>
          </a:p>
        </p:txBody>
      </p:sp>
      <p:sp>
        <p:nvSpPr>
          <p:cNvPr id="78865" name="TextBox 32"/>
          <p:cNvSpPr txBox="1">
            <a:spLocks noChangeArrowheads="1"/>
          </p:cNvSpPr>
          <p:nvPr/>
        </p:nvSpPr>
        <p:spPr bwMode="auto">
          <a:xfrm>
            <a:off x="711200" y="4849892"/>
            <a:ext cx="8177213" cy="646331"/>
          </a:xfrm>
          <a:prstGeom prst="rect">
            <a:avLst/>
          </a:prstGeom>
          <a:noFill/>
          <a:ln w="9525">
            <a:noFill/>
            <a:miter lim="800000"/>
            <a:headEnd/>
            <a:tailEnd/>
          </a:ln>
        </p:spPr>
        <p:txBody>
          <a:bodyPr>
            <a:spAutoFit/>
          </a:bodyPr>
          <a:lstStyle/>
          <a:p>
            <a:pPr marL="396875" lvl="1" indent="-282575" eaLnBrk="0" fontAlgn="base" hangingPunct="0">
              <a:spcBef>
                <a:spcPct val="0"/>
              </a:spcBef>
              <a:spcAft>
                <a:spcPct val="0"/>
              </a:spcAft>
              <a:buFont typeface="Arial" pitchFamily="34" charset="0"/>
              <a:buChar char="•"/>
              <a:tabLst>
                <a:tab pos="396875" algn="l"/>
              </a:tabLst>
            </a:pPr>
            <a:r>
              <a:rPr lang="en-US" b="1" dirty="0">
                <a:solidFill>
                  <a:srgbClr val="000000"/>
                </a:solidFill>
              </a:rPr>
              <a:t>Good </a:t>
            </a:r>
            <a:r>
              <a:rPr lang="en-US" b="1" i="1" dirty="0" smtClean="0">
                <a:solidFill>
                  <a:srgbClr val="000000"/>
                </a:solidFill>
              </a:rPr>
              <a:t>agreement  </a:t>
            </a:r>
            <a:r>
              <a:rPr lang="en-US" b="1" dirty="0">
                <a:solidFill>
                  <a:srgbClr val="000000"/>
                </a:solidFill>
              </a:rPr>
              <a:t>between the </a:t>
            </a:r>
            <a:r>
              <a:rPr lang="en-US" b="1" dirty="0" err="1">
                <a:solidFill>
                  <a:srgbClr val="000000"/>
                </a:solidFill>
              </a:rPr>
              <a:t>electrocouplings</a:t>
            </a:r>
            <a:r>
              <a:rPr lang="en-US" b="1" dirty="0">
                <a:solidFill>
                  <a:srgbClr val="000000"/>
                </a:solidFill>
              </a:rPr>
              <a:t> obtained from the </a:t>
            </a:r>
            <a:r>
              <a:rPr lang="en-US" b="1" i="1" dirty="0" err="1">
                <a:solidFill>
                  <a:srgbClr val="000000"/>
                </a:solidFill>
              </a:rPr>
              <a:t>N</a:t>
            </a:r>
            <a:r>
              <a:rPr lang="en-US" b="1" i="1" dirty="0" err="1">
                <a:solidFill>
                  <a:srgbClr val="000000"/>
                </a:solidFill>
                <a:latin typeface="Symbol" pitchFamily="18" charset="2"/>
              </a:rPr>
              <a:t>p</a:t>
            </a:r>
            <a:r>
              <a:rPr lang="en-US" b="1" i="1" dirty="0">
                <a:solidFill>
                  <a:srgbClr val="000000"/>
                </a:solidFill>
              </a:rPr>
              <a:t> </a:t>
            </a:r>
            <a:r>
              <a:rPr lang="en-US" b="1" dirty="0">
                <a:solidFill>
                  <a:srgbClr val="000000"/>
                </a:solidFill>
              </a:rPr>
              <a:t>and</a:t>
            </a:r>
            <a:r>
              <a:rPr lang="en-US" b="1" i="1" dirty="0">
                <a:solidFill>
                  <a:srgbClr val="000000"/>
                </a:solidFill>
              </a:rPr>
              <a:t> </a:t>
            </a:r>
            <a:r>
              <a:rPr lang="en-US" b="1" i="1" dirty="0" err="1">
                <a:solidFill>
                  <a:srgbClr val="000000"/>
                </a:solidFill>
              </a:rPr>
              <a:t>N</a:t>
            </a:r>
            <a:r>
              <a:rPr lang="en-US" b="1" i="1" dirty="0" err="1">
                <a:solidFill>
                  <a:srgbClr val="000000"/>
                </a:solidFill>
                <a:latin typeface="Symbol" pitchFamily="18" charset="2"/>
              </a:rPr>
              <a:t>pp</a:t>
            </a:r>
            <a:r>
              <a:rPr lang="en-US" b="1" i="1" dirty="0">
                <a:solidFill>
                  <a:srgbClr val="000000"/>
                </a:solidFill>
              </a:rPr>
              <a:t> channels</a:t>
            </a:r>
            <a:r>
              <a:rPr lang="en-US" b="1" dirty="0">
                <a:solidFill>
                  <a:srgbClr val="000000"/>
                </a:solidFill>
              </a:rPr>
              <a:t>:  Reliable measurement of the </a:t>
            </a:r>
            <a:r>
              <a:rPr lang="en-US" b="1" dirty="0" err="1">
                <a:solidFill>
                  <a:srgbClr val="000000"/>
                </a:solidFill>
              </a:rPr>
              <a:t>electrocouplings</a:t>
            </a:r>
            <a:r>
              <a:rPr lang="en-US" b="1" dirty="0">
                <a:solidFill>
                  <a:srgbClr val="000000"/>
                </a:solidFill>
              </a:rPr>
              <a:t>.  </a:t>
            </a:r>
          </a:p>
        </p:txBody>
      </p:sp>
      <p:sp>
        <p:nvSpPr>
          <p:cNvPr id="78866" name="TextBox 18"/>
          <p:cNvSpPr txBox="1">
            <a:spLocks noChangeArrowheads="1"/>
          </p:cNvSpPr>
          <p:nvPr/>
        </p:nvSpPr>
        <p:spPr bwMode="auto">
          <a:xfrm>
            <a:off x="212725" y="2020888"/>
            <a:ext cx="2506663" cy="830262"/>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1600" b="1" dirty="0" err="1">
                <a:solidFill>
                  <a:srgbClr val="FF0000"/>
                </a:solidFill>
              </a:rPr>
              <a:t>I.Aznauryan,V.Burkert</a:t>
            </a:r>
            <a:r>
              <a:rPr lang="en-US" sz="1600" b="1" dirty="0">
                <a:solidFill>
                  <a:srgbClr val="FF0000"/>
                </a:solidFill>
              </a:rPr>
              <a:t>, et al., PRC 80,055203 (2009).</a:t>
            </a:r>
          </a:p>
        </p:txBody>
      </p:sp>
      <p:sp>
        <p:nvSpPr>
          <p:cNvPr id="29" name="Text Box 20"/>
          <p:cNvSpPr txBox="1">
            <a:spLocks noChangeArrowheads="1"/>
          </p:cNvSpPr>
          <p:nvPr/>
        </p:nvSpPr>
        <p:spPr bwMode="auto">
          <a:xfrm>
            <a:off x="4727575" y="3222625"/>
            <a:ext cx="669925" cy="457200"/>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400" dirty="0">
                <a:solidFill>
                  <a:srgbClr val="000000"/>
                </a:solidFill>
              </a:rPr>
              <a:t>A</a:t>
            </a:r>
            <a:r>
              <a:rPr lang="en-US" sz="2400" baseline="-25000" dirty="0">
                <a:solidFill>
                  <a:srgbClr val="000000"/>
                </a:solidFill>
              </a:rPr>
              <a:t>1/2</a:t>
            </a:r>
            <a:endParaRPr lang="ru-RU" sz="2400" baseline="-25000" dirty="0">
              <a:solidFill>
                <a:srgbClr val="000000"/>
              </a:solidFill>
            </a:endParaRPr>
          </a:p>
        </p:txBody>
      </p:sp>
      <p:sp>
        <p:nvSpPr>
          <p:cNvPr id="32" name="Text Box 21"/>
          <p:cNvSpPr txBox="1">
            <a:spLocks noChangeArrowheads="1"/>
          </p:cNvSpPr>
          <p:nvPr/>
        </p:nvSpPr>
        <p:spPr bwMode="auto">
          <a:xfrm>
            <a:off x="7427913" y="1722438"/>
            <a:ext cx="669925" cy="457200"/>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400" dirty="0">
                <a:solidFill>
                  <a:srgbClr val="000000"/>
                </a:solidFill>
              </a:rPr>
              <a:t>S</a:t>
            </a:r>
            <a:r>
              <a:rPr lang="en-US" sz="2400" baseline="-25000" dirty="0">
                <a:solidFill>
                  <a:srgbClr val="000000"/>
                </a:solidFill>
              </a:rPr>
              <a:t>1/2</a:t>
            </a:r>
            <a:endParaRPr lang="ru-RU" sz="2400" baseline="-25000" dirty="0">
              <a:solidFill>
                <a:srgbClr val="000000"/>
              </a:solidFill>
            </a:endParaRPr>
          </a:p>
        </p:txBody>
      </p:sp>
      <p:pic>
        <p:nvPicPr>
          <p:cNvPr id="30" name="Picture 29" descr="p11_a12_exp.eps"/>
          <p:cNvPicPr>
            <a:picLocks noChangeAspect="1"/>
          </p:cNvPicPr>
          <p:nvPr/>
        </p:nvPicPr>
        <p:blipFill>
          <a:blip r:embed="rId3" cstate="print"/>
          <a:stretch>
            <a:fillRect/>
          </a:stretch>
        </p:blipFill>
        <p:spPr>
          <a:xfrm>
            <a:off x="2963916" y="1022092"/>
            <a:ext cx="3316323" cy="3730864"/>
          </a:xfrm>
          <a:prstGeom prst="rect">
            <a:avLst/>
          </a:prstGeom>
        </p:spPr>
      </p:pic>
      <p:pic>
        <p:nvPicPr>
          <p:cNvPr id="35" name="Picture 34" descr="p11_s12_exp.eps"/>
          <p:cNvPicPr>
            <a:picLocks noChangeAspect="1"/>
          </p:cNvPicPr>
          <p:nvPr/>
        </p:nvPicPr>
        <p:blipFill>
          <a:blip r:embed="rId4" cstate="print"/>
          <a:stretch>
            <a:fillRect/>
          </a:stretch>
        </p:blipFill>
        <p:spPr>
          <a:xfrm>
            <a:off x="6226530" y="1081832"/>
            <a:ext cx="3080507" cy="3465572"/>
          </a:xfrm>
          <a:prstGeom prst="rect">
            <a:avLst/>
          </a:prstGeom>
        </p:spPr>
      </p:pic>
    </p:spTree>
    <p:extLst>
      <p:ext uri="{BB962C8B-B14F-4D97-AF65-F5344CB8AC3E}">
        <p14:creationId xmlns:p14="http://schemas.microsoft.com/office/powerpoint/2010/main" xmlns="" val="78640357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p11_a12_qmmbc.eps"/>
          <p:cNvPicPr>
            <a:picLocks noChangeAspect="1"/>
          </p:cNvPicPr>
          <p:nvPr/>
        </p:nvPicPr>
        <p:blipFill>
          <a:blip r:embed="rId3" cstate="print"/>
          <a:stretch>
            <a:fillRect/>
          </a:stretch>
        </p:blipFill>
        <p:spPr>
          <a:xfrm>
            <a:off x="2963916" y="1011238"/>
            <a:ext cx="3293533" cy="3705225"/>
          </a:xfrm>
          <a:prstGeom prst="rect">
            <a:avLst/>
          </a:prstGeom>
        </p:spPr>
      </p:pic>
      <p:pic>
        <p:nvPicPr>
          <p:cNvPr id="7" name="Picture 6" descr="p11_s12_qmmbc.eps"/>
          <p:cNvPicPr>
            <a:picLocks noChangeAspect="1"/>
          </p:cNvPicPr>
          <p:nvPr/>
        </p:nvPicPr>
        <p:blipFill>
          <a:blip r:embed="rId4" cstate="print"/>
          <a:stretch>
            <a:fillRect/>
          </a:stretch>
        </p:blipFill>
        <p:spPr>
          <a:xfrm>
            <a:off x="6012921" y="1038622"/>
            <a:ext cx="3269192" cy="3677841"/>
          </a:xfrm>
          <a:prstGeom prst="rect">
            <a:avLst/>
          </a:prstGeom>
        </p:spPr>
      </p:pic>
      <p:sp>
        <p:nvSpPr>
          <p:cNvPr id="8" name="TextBox 21"/>
          <p:cNvSpPr txBox="1">
            <a:spLocks noChangeArrowheads="1"/>
          </p:cNvSpPr>
          <p:nvPr/>
        </p:nvSpPr>
        <p:spPr bwMode="auto">
          <a:xfrm>
            <a:off x="0" y="2841795"/>
            <a:ext cx="2082800" cy="368300"/>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dirty="0" smtClean="0">
                <a:solidFill>
                  <a:srgbClr val="000000"/>
                </a:solidFill>
              </a:rPr>
              <a:t>Quark </a:t>
            </a:r>
            <a:r>
              <a:rPr lang="en-US" dirty="0">
                <a:solidFill>
                  <a:srgbClr val="000000"/>
                </a:solidFill>
              </a:rPr>
              <a:t>models:</a:t>
            </a:r>
          </a:p>
        </p:txBody>
      </p:sp>
      <p:cxnSp>
        <p:nvCxnSpPr>
          <p:cNvPr id="9" name="Straight Connector 8"/>
          <p:cNvCxnSpPr/>
          <p:nvPr/>
        </p:nvCxnSpPr>
        <p:spPr bwMode="auto">
          <a:xfrm>
            <a:off x="128588" y="3286295"/>
            <a:ext cx="495300" cy="1588"/>
          </a:xfrm>
          <a:prstGeom prst="line">
            <a:avLst/>
          </a:prstGeom>
          <a:ln w="2222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bwMode="auto">
          <a:xfrm>
            <a:off x="123825" y="3629830"/>
            <a:ext cx="495300" cy="1587"/>
          </a:xfrm>
          <a:prstGeom prst="line">
            <a:avLst/>
          </a:prstGeom>
          <a:ln w="22225">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 name="TextBox 28"/>
          <p:cNvSpPr txBox="1">
            <a:spLocks noChangeArrowheads="1"/>
          </p:cNvSpPr>
          <p:nvPr/>
        </p:nvSpPr>
        <p:spPr bwMode="auto">
          <a:xfrm>
            <a:off x="619125" y="3103217"/>
            <a:ext cx="2089150" cy="369332"/>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US" dirty="0">
                <a:solidFill>
                  <a:srgbClr val="000000"/>
                </a:solidFill>
              </a:rPr>
              <a:t>I. </a:t>
            </a:r>
            <a:r>
              <a:rPr lang="en-US" dirty="0" err="1" smtClean="0">
                <a:solidFill>
                  <a:srgbClr val="000000"/>
                </a:solidFill>
              </a:rPr>
              <a:t>Aznauryan</a:t>
            </a:r>
            <a:r>
              <a:rPr lang="en-US" dirty="0" smtClean="0">
                <a:solidFill>
                  <a:srgbClr val="000000"/>
                </a:solidFill>
              </a:rPr>
              <a:t> LC</a:t>
            </a:r>
            <a:endParaRPr lang="en-US" dirty="0">
              <a:solidFill>
                <a:srgbClr val="000000"/>
              </a:solidFill>
            </a:endParaRPr>
          </a:p>
        </p:txBody>
      </p:sp>
      <p:sp>
        <p:nvSpPr>
          <p:cNvPr id="12" name="TextBox 29"/>
          <p:cNvSpPr txBox="1">
            <a:spLocks noChangeArrowheads="1"/>
          </p:cNvSpPr>
          <p:nvPr/>
        </p:nvSpPr>
        <p:spPr bwMode="auto">
          <a:xfrm>
            <a:off x="457200" y="3472549"/>
            <a:ext cx="2079625" cy="369332"/>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US" dirty="0">
                <a:solidFill>
                  <a:srgbClr val="000000"/>
                </a:solidFill>
              </a:rPr>
              <a:t>S. </a:t>
            </a:r>
            <a:r>
              <a:rPr lang="en-US" dirty="0" err="1" smtClean="0">
                <a:solidFill>
                  <a:srgbClr val="000000"/>
                </a:solidFill>
              </a:rPr>
              <a:t>Capstick</a:t>
            </a:r>
            <a:r>
              <a:rPr lang="en-US" dirty="0" smtClean="0">
                <a:solidFill>
                  <a:srgbClr val="000000"/>
                </a:solidFill>
              </a:rPr>
              <a:t> LC</a:t>
            </a:r>
            <a:endParaRPr lang="en-US" dirty="0">
              <a:solidFill>
                <a:srgbClr val="000000"/>
              </a:solidFill>
            </a:endParaRPr>
          </a:p>
        </p:txBody>
      </p:sp>
      <p:cxnSp>
        <p:nvCxnSpPr>
          <p:cNvPr id="13" name="Straight Connector 12"/>
          <p:cNvCxnSpPr/>
          <p:nvPr/>
        </p:nvCxnSpPr>
        <p:spPr bwMode="auto">
          <a:xfrm>
            <a:off x="123825" y="4065074"/>
            <a:ext cx="495300" cy="1587"/>
          </a:xfrm>
          <a:prstGeom prst="line">
            <a:avLst/>
          </a:prstGeom>
          <a:ln>
            <a:solidFill>
              <a:srgbClr val="3366FF"/>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31"/>
          <p:cNvSpPr txBox="1">
            <a:spLocks noChangeArrowheads="1"/>
          </p:cNvSpPr>
          <p:nvPr/>
        </p:nvSpPr>
        <p:spPr bwMode="auto">
          <a:xfrm>
            <a:off x="549687" y="3743495"/>
            <a:ext cx="2414229" cy="923330"/>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US" dirty="0" smtClean="0">
                <a:solidFill>
                  <a:srgbClr val="2D2DB9"/>
                </a:solidFill>
              </a:rPr>
              <a:t>G. </a:t>
            </a:r>
            <a:r>
              <a:rPr lang="en-US" dirty="0" err="1" smtClean="0">
                <a:solidFill>
                  <a:srgbClr val="2D2DB9"/>
                </a:solidFill>
              </a:rPr>
              <a:t>Ramalho</a:t>
            </a:r>
            <a:r>
              <a:rPr lang="en-US" dirty="0" smtClean="0">
                <a:solidFill>
                  <a:srgbClr val="2D2DB9"/>
                </a:solidFill>
              </a:rPr>
              <a:t> QM based on </a:t>
            </a:r>
            <a:r>
              <a:rPr lang="en-US" dirty="0" err="1" smtClean="0">
                <a:solidFill>
                  <a:srgbClr val="2D2DB9"/>
                </a:solidFill>
              </a:rPr>
              <a:t>relat</a:t>
            </a:r>
            <a:r>
              <a:rPr lang="en-US" dirty="0" smtClean="0">
                <a:solidFill>
                  <a:srgbClr val="2D2DB9"/>
                </a:solidFill>
              </a:rPr>
              <a:t>. </a:t>
            </a:r>
            <a:r>
              <a:rPr lang="en-US" dirty="0" err="1" smtClean="0">
                <a:solidFill>
                  <a:srgbClr val="2D2DB9"/>
                </a:solidFill>
              </a:rPr>
              <a:t>cov</a:t>
            </a:r>
            <a:r>
              <a:rPr lang="en-US" dirty="0" smtClean="0">
                <a:solidFill>
                  <a:srgbClr val="2D2DB9"/>
                </a:solidFill>
              </a:rPr>
              <a:t>. approach by  </a:t>
            </a:r>
            <a:r>
              <a:rPr lang="en-US" dirty="0" err="1" smtClean="0">
                <a:solidFill>
                  <a:srgbClr val="2D2DB9"/>
                </a:solidFill>
              </a:rPr>
              <a:t>F.Gross</a:t>
            </a:r>
            <a:endParaRPr lang="en-US" dirty="0">
              <a:solidFill>
                <a:srgbClr val="2D2DB9"/>
              </a:solidFill>
            </a:endParaRPr>
          </a:p>
        </p:txBody>
      </p:sp>
      <p:cxnSp>
        <p:nvCxnSpPr>
          <p:cNvPr id="15" name="Straight Connector 14"/>
          <p:cNvCxnSpPr/>
          <p:nvPr/>
        </p:nvCxnSpPr>
        <p:spPr bwMode="auto">
          <a:xfrm>
            <a:off x="54388" y="4815038"/>
            <a:ext cx="495300" cy="1588"/>
          </a:xfrm>
          <a:prstGeom prst="line">
            <a:avLst/>
          </a:prstGeom>
          <a:ln w="22225">
            <a:solidFill>
              <a:srgbClr val="FF66FF"/>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6" name="TextBox 26"/>
          <p:cNvSpPr txBox="1">
            <a:spLocks noChangeArrowheads="1"/>
          </p:cNvSpPr>
          <p:nvPr/>
        </p:nvSpPr>
        <p:spPr bwMode="auto">
          <a:xfrm>
            <a:off x="626632" y="4632158"/>
            <a:ext cx="3010760" cy="369332"/>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dirty="0">
                <a:solidFill>
                  <a:srgbClr val="FF66FF"/>
                </a:solidFill>
              </a:rPr>
              <a:t>MB dressing </a:t>
            </a:r>
            <a:r>
              <a:rPr lang="en-US" dirty="0" smtClean="0">
                <a:solidFill>
                  <a:srgbClr val="FF66FF"/>
                </a:solidFill>
              </a:rPr>
              <a:t>abs. </a:t>
            </a:r>
            <a:r>
              <a:rPr lang="en-US" dirty="0">
                <a:solidFill>
                  <a:srgbClr val="FF66FF"/>
                </a:solidFill>
              </a:rPr>
              <a:t>val. (EBAC</a:t>
            </a:r>
            <a:r>
              <a:rPr lang="en-US" sz="1600" dirty="0">
                <a:solidFill>
                  <a:srgbClr val="FF66FF"/>
                </a:solidFill>
              </a:rPr>
              <a:t>)</a:t>
            </a:r>
          </a:p>
        </p:txBody>
      </p:sp>
      <p:sp>
        <p:nvSpPr>
          <p:cNvPr id="17" name="Rectangle 16"/>
          <p:cNvSpPr/>
          <p:nvPr/>
        </p:nvSpPr>
        <p:spPr>
          <a:xfrm>
            <a:off x="457200" y="5232322"/>
            <a:ext cx="8628063" cy="923330"/>
          </a:xfrm>
          <a:prstGeom prst="rect">
            <a:avLst/>
          </a:prstGeom>
        </p:spPr>
        <p:txBody>
          <a:bodyPr wrap="square">
            <a:spAutoFit/>
          </a:bodyPr>
          <a:lstStyle/>
          <a:p>
            <a:pPr marL="396875" lvl="1" indent="-282575" eaLnBrk="0" fontAlgn="base" hangingPunct="0">
              <a:spcBef>
                <a:spcPct val="0"/>
              </a:spcBef>
              <a:spcAft>
                <a:spcPct val="0"/>
              </a:spcAft>
              <a:buFont typeface="Arial" pitchFamily="34" charset="0"/>
              <a:buChar char="•"/>
              <a:tabLst>
                <a:tab pos="396875" algn="l"/>
              </a:tabLst>
            </a:pPr>
            <a:r>
              <a:rPr lang="en-US" b="1" dirty="0" smtClean="0">
                <a:solidFill>
                  <a:srgbClr val="000000"/>
                </a:solidFill>
              </a:rPr>
              <a:t>The </a:t>
            </a:r>
            <a:r>
              <a:rPr lang="en-US" b="1" dirty="0" err="1" smtClean="0">
                <a:solidFill>
                  <a:srgbClr val="000000"/>
                </a:solidFill>
              </a:rPr>
              <a:t>electrocouplings</a:t>
            </a:r>
            <a:r>
              <a:rPr lang="en-US" b="1" dirty="0" smtClean="0">
                <a:solidFill>
                  <a:srgbClr val="000000"/>
                </a:solidFill>
              </a:rPr>
              <a:t> </a:t>
            </a:r>
            <a:r>
              <a:rPr lang="en-US" b="1" baseline="-25000" dirty="0" smtClean="0">
                <a:solidFill>
                  <a:srgbClr val="000000"/>
                </a:solidFill>
              </a:rPr>
              <a:t> </a:t>
            </a:r>
            <a:r>
              <a:rPr lang="en-US" b="1" dirty="0" smtClean="0">
                <a:solidFill>
                  <a:srgbClr val="000000"/>
                </a:solidFill>
              </a:rPr>
              <a:t>are consistent with </a:t>
            </a:r>
            <a:r>
              <a:rPr lang="en-US" b="1" i="1" dirty="0" smtClean="0">
                <a:solidFill>
                  <a:srgbClr val="000000"/>
                </a:solidFill>
              </a:rPr>
              <a:t>P</a:t>
            </a:r>
            <a:r>
              <a:rPr lang="en-US" b="1" i="1" baseline="-25000" dirty="0" smtClean="0">
                <a:solidFill>
                  <a:srgbClr val="000000"/>
                </a:solidFill>
              </a:rPr>
              <a:t>11</a:t>
            </a:r>
            <a:r>
              <a:rPr lang="en-US" b="1" i="1" dirty="0" smtClean="0">
                <a:solidFill>
                  <a:srgbClr val="000000"/>
                </a:solidFill>
              </a:rPr>
              <a:t>(1440)</a:t>
            </a:r>
            <a:r>
              <a:rPr lang="en-US" b="1" dirty="0" smtClean="0">
                <a:solidFill>
                  <a:srgbClr val="000000"/>
                </a:solidFill>
              </a:rPr>
              <a:t> structure as a superposition of the contributions from: a) quark core as  the</a:t>
            </a:r>
            <a:r>
              <a:rPr lang="en-US" b="1" i="1" dirty="0" smtClean="0">
                <a:solidFill>
                  <a:srgbClr val="000000"/>
                </a:solidFill>
              </a:rPr>
              <a:t> first radial excitation of the nucleon as a 3-quark ground state </a:t>
            </a:r>
            <a:r>
              <a:rPr lang="en-US" b="1" dirty="0" smtClean="0">
                <a:solidFill>
                  <a:srgbClr val="000000"/>
                </a:solidFill>
              </a:rPr>
              <a:t>and b)</a:t>
            </a:r>
            <a:r>
              <a:rPr lang="en-US" b="1" i="1" dirty="0" smtClean="0">
                <a:solidFill>
                  <a:srgbClr val="000000"/>
                </a:solidFill>
              </a:rPr>
              <a:t> meson-baryon  dressing</a:t>
            </a:r>
            <a:r>
              <a:rPr lang="en-US" b="1" dirty="0" smtClean="0">
                <a:solidFill>
                  <a:srgbClr val="000000"/>
                </a:solidFill>
              </a:rPr>
              <a:t>.</a:t>
            </a:r>
            <a:endParaRPr lang="en-US" b="1" baseline="30000" dirty="0">
              <a:solidFill>
                <a:srgbClr val="000000"/>
              </a:solidFill>
            </a:endParaRPr>
          </a:p>
        </p:txBody>
      </p:sp>
      <p:sp>
        <p:nvSpPr>
          <p:cNvPr id="18" name="Title 1"/>
          <p:cNvSpPr>
            <a:spLocks noGrp="1"/>
          </p:cNvSpPr>
          <p:nvPr>
            <p:ph type="title"/>
          </p:nvPr>
        </p:nvSpPr>
        <p:spPr>
          <a:xfrm>
            <a:off x="128588" y="-152400"/>
            <a:ext cx="8863012" cy="914400"/>
          </a:xfrm>
        </p:spPr>
        <p:txBody>
          <a:bodyPr/>
          <a:lstStyle/>
          <a:p>
            <a:r>
              <a:rPr lang="en-US" sz="2000" b="0" dirty="0" smtClean="0">
                <a:solidFill>
                  <a:srgbClr val="FF0000"/>
                </a:solidFill>
              </a:rPr>
              <a:t>P</a:t>
            </a:r>
            <a:r>
              <a:rPr lang="en-US" sz="2000" b="0" baseline="-25000" dirty="0" smtClean="0">
                <a:solidFill>
                  <a:srgbClr val="FF0000"/>
                </a:solidFill>
              </a:rPr>
              <a:t>11</a:t>
            </a:r>
            <a:r>
              <a:rPr lang="en-US" sz="2000" b="0" dirty="0" smtClean="0">
                <a:solidFill>
                  <a:srgbClr val="FF0000"/>
                </a:solidFill>
              </a:rPr>
              <a:t>(1440) </a:t>
            </a:r>
            <a:r>
              <a:rPr lang="en-US" sz="2000" b="0" dirty="0" err="1" smtClean="0">
                <a:solidFill>
                  <a:srgbClr val="FF0000"/>
                </a:solidFill>
              </a:rPr>
              <a:t>electrocouplings</a:t>
            </a:r>
            <a:r>
              <a:rPr lang="en-US" sz="2000" b="0" dirty="0" smtClean="0">
                <a:solidFill>
                  <a:srgbClr val="FF0000"/>
                </a:solidFill>
              </a:rPr>
              <a:t> from the CLAS data on </a:t>
            </a:r>
            <a:r>
              <a:rPr lang="en-US" sz="2000" b="0" dirty="0" err="1" smtClean="0">
                <a:solidFill>
                  <a:srgbClr val="FF0000"/>
                </a:solidFill>
              </a:rPr>
              <a:t>N</a:t>
            </a:r>
            <a:r>
              <a:rPr lang="en-US" sz="2000" b="0" dirty="0" err="1" smtClean="0">
                <a:solidFill>
                  <a:srgbClr val="FF0000"/>
                </a:solidFill>
                <a:latin typeface="Symbol" pitchFamily="18" charset="2"/>
              </a:rPr>
              <a:t>p</a:t>
            </a:r>
            <a:r>
              <a:rPr lang="en-US" sz="2000" b="0" dirty="0" smtClean="0">
                <a:solidFill>
                  <a:srgbClr val="FF0000"/>
                </a:solidFill>
              </a:rPr>
              <a:t>/</a:t>
            </a:r>
            <a:r>
              <a:rPr lang="en-US" sz="2000" b="0" dirty="0" err="1" smtClean="0">
                <a:solidFill>
                  <a:srgbClr val="FF0000"/>
                </a:solidFill>
              </a:rPr>
              <a:t>N</a:t>
            </a:r>
            <a:r>
              <a:rPr lang="en-US" sz="2000" b="0" dirty="0" err="1" smtClean="0">
                <a:solidFill>
                  <a:srgbClr val="FF0000"/>
                </a:solidFill>
                <a:latin typeface="Symbol" pitchFamily="18" charset="2"/>
              </a:rPr>
              <a:t>pp</a:t>
            </a:r>
            <a:r>
              <a:rPr lang="en-US" sz="2000" b="0" dirty="0" smtClean="0">
                <a:solidFill>
                  <a:srgbClr val="FF0000"/>
                </a:solidFill>
              </a:rPr>
              <a:t> </a:t>
            </a:r>
            <a:r>
              <a:rPr lang="en-US" sz="2000" b="0" dirty="0" err="1" smtClean="0">
                <a:solidFill>
                  <a:srgbClr val="FF0000"/>
                </a:solidFill>
              </a:rPr>
              <a:t>electroproduction</a:t>
            </a:r>
            <a:endParaRPr lang="en-US" sz="2000" b="0" dirty="0" smtClean="0">
              <a:solidFill>
                <a:srgbClr val="FF0000"/>
              </a:solidFill>
            </a:endParaRPr>
          </a:p>
        </p:txBody>
      </p:sp>
    </p:spTree>
    <p:extLst>
      <p:ext uri="{BB962C8B-B14F-4D97-AF65-F5344CB8AC3E}">
        <p14:creationId xmlns:p14="http://schemas.microsoft.com/office/powerpoint/2010/main" xmlns="" val="154113744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p:cNvCxnSpPr/>
          <p:nvPr/>
        </p:nvCxnSpPr>
        <p:spPr bwMode="auto">
          <a:xfrm>
            <a:off x="5634871" y="4178818"/>
            <a:ext cx="495300" cy="1588"/>
          </a:xfrm>
          <a:prstGeom prst="line">
            <a:avLst/>
          </a:prstGeom>
          <a:ln w="2222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419108" y="4484192"/>
            <a:ext cx="7325019" cy="830997"/>
          </a:xfrm>
          <a:prstGeom prst="rect">
            <a:avLst/>
          </a:prstGeom>
          <a:noFill/>
        </p:spPr>
        <p:txBody>
          <a:bodyPr wrap="none" rtlCol="0">
            <a:spAutoFit/>
          </a:bodyPr>
          <a:lstStyle/>
          <a:p>
            <a:pPr eaLnBrk="0" fontAlgn="base" hangingPunct="0">
              <a:spcBef>
                <a:spcPct val="0"/>
              </a:spcBef>
              <a:spcAft>
                <a:spcPct val="0"/>
              </a:spcAft>
              <a:buFont typeface="Arial" pitchFamily="34" charset="0"/>
              <a:buChar char="•"/>
            </a:pPr>
            <a:r>
              <a:rPr lang="en-US" sz="1600" b="1" dirty="0" smtClean="0">
                <a:solidFill>
                  <a:srgbClr val="000000"/>
                </a:solidFill>
              </a:rPr>
              <a:t>good agreement between the results from </a:t>
            </a:r>
            <a:r>
              <a:rPr lang="en-US" sz="1600" b="1" dirty="0" err="1" smtClean="0">
                <a:solidFill>
                  <a:srgbClr val="000000"/>
                </a:solidFill>
              </a:rPr>
              <a:t>N</a:t>
            </a:r>
            <a:r>
              <a:rPr lang="en-US" sz="1600" b="1" dirty="0" err="1" smtClean="0">
                <a:solidFill>
                  <a:srgbClr val="000000"/>
                </a:solidFill>
                <a:latin typeface="Symbol" pitchFamily="18" charset="2"/>
              </a:rPr>
              <a:t>p</a:t>
            </a:r>
            <a:r>
              <a:rPr lang="en-US" sz="1600" b="1" dirty="0" smtClean="0">
                <a:solidFill>
                  <a:srgbClr val="000000"/>
                </a:solidFill>
              </a:rPr>
              <a:t> &amp; </a:t>
            </a:r>
            <a:r>
              <a:rPr lang="en-US" sz="1600" b="1" dirty="0" err="1" smtClean="0">
                <a:solidFill>
                  <a:srgbClr val="000000"/>
                </a:solidFill>
              </a:rPr>
              <a:t>N</a:t>
            </a:r>
            <a:r>
              <a:rPr lang="en-US" sz="1600" b="1" dirty="0" err="1" smtClean="0">
                <a:solidFill>
                  <a:srgbClr val="000000"/>
                </a:solidFill>
                <a:latin typeface="Symbol" pitchFamily="18" charset="2"/>
              </a:rPr>
              <a:t>pp</a:t>
            </a:r>
            <a:r>
              <a:rPr lang="en-US" sz="1600" b="1" dirty="0" smtClean="0">
                <a:solidFill>
                  <a:srgbClr val="000000"/>
                </a:solidFill>
              </a:rPr>
              <a:t> channels</a:t>
            </a:r>
          </a:p>
          <a:p>
            <a:pPr eaLnBrk="0" fontAlgn="base" hangingPunct="0">
              <a:spcBef>
                <a:spcPct val="0"/>
              </a:spcBef>
              <a:spcAft>
                <a:spcPct val="0"/>
              </a:spcAft>
              <a:buFont typeface="Arial" pitchFamily="34" charset="0"/>
              <a:buChar char="•"/>
            </a:pPr>
            <a:r>
              <a:rPr lang="en-US" sz="1600" b="1" dirty="0" smtClean="0">
                <a:solidFill>
                  <a:srgbClr val="000000"/>
                </a:solidFill>
              </a:rPr>
              <a:t>substantial contributions from quark core at Q</a:t>
            </a:r>
            <a:r>
              <a:rPr lang="en-US" sz="1600" b="1" baseline="30000" dirty="0" smtClean="0">
                <a:solidFill>
                  <a:srgbClr val="000000"/>
                </a:solidFill>
              </a:rPr>
              <a:t>2</a:t>
            </a:r>
            <a:r>
              <a:rPr lang="en-US" sz="1600" b="1" dirty="0" smtClean="0">
                <a:solidFill>
                  <a:srgbClr val="000000"/>
                </a:solidFill>
              </a:rPr>
              <a:t>&gt;2.0 GeV</a:t>
            </a:r>
            <a:r>
              <a:rPr lang="en-US" sz="1600" b="1" baseline="30000" dirty="0" smtClean="0">
                <a:solidFill>
                  <a:srgbClr val="000000"/>
                </a:solidFill>
              </a:rPr>
              <a:t>2</a:t>
            </a:r>
            <a:r>
              <a:rPr lang="en-US" sz="1600" b="1" dirty="0" smtClean="0">
                <a:solidFill>
                  <a:srgbClr val="000000"/>
                </a:solidFill>
              </a:rPr>
              <a:t> and  sizable MB cloud</a:t>
            </a:r>
          </a:p>
          <a:p>
            <a:pPr eaLnBrk="0" fontAlgn="base" hangingPunct="0">
              <a:spcBef>
                <a:spcPct val="0"/>
              </a:spcBef>
              <a:spcAft>
                <a:spcPct val="0"/>
              </a:spcAft>
            </a:pPr>
            <a:r>
              <a:rPr lang="en-US" sz="1600" b="1" dirty="0" smtClean="0">
                <a:solidFill>
                  <a:srgbClr val="000000"/>
                </a:solidFill>
              </a:rPr>
              <a:t> at Q</a:t>
            </a:r>
            <a:r>
              <a:rPr lang="en-US" sz="1600" b="1" baseline="30000" dirty="0" smtClean="0">
                <a:solidFill>
                  <a:srgbClr val="000000"/>
                </a:solidFill>
              </a:rPr>
              <a:t>2</a:t>
            </a:r>
            <a:r>
              <a:rPr lang="en-US" sz="1600" b="1" dirty="0" smtClean="0">
                <a:solidFill>
                  <a:srgbClr val="000000"/>
                </a:solidFill>
              </a:rPr>
              <a:t>&lt;1.0 GeV</a:t>
            </a:r>
            <a:r>
              <a:rPr lang="en-US" sz="1600" b="1" baseline="30000" dirty="0" smtClean="0">
                <a:solidFill>
                  <a:srgbClr val="000000"/>
                </a:solidFill>
              </a:rPr>
              <a:t>2</a:t>
            </a:r>
          </a:p>
        </p:txBody>
      </p:sp>
      <p:sp>
        <p:nvSpPr>
          <p:cNvPr id="4" name="Title 1"/>
          <p:cNvSpPr>
            <a:spLocks noGrp="1"/>
          </p:cNvSpPr>
          <p:nvPr>
            <p:ph type="title"/>
          </p:nvPr>
        </p:nvSpPr>
        <p:spPr>
          <a:xfrm>
            <a:off x="123825" y="0"/>
            <a:ext cx="8991735" cy="609600"/>
          </a:xfrm>
        </p:spPr>
        <p:txBody>
          <a:bodyPr/>
          <a:lstStyle/>
          <a:p>
            <a:r>
              <a:rPr lang="en-US" sz="2000" b="0" dirty="0" smtClean="0">
                <a:solidFill>
                  <a:srgbClr val="FF0000"/>
                </a:solidFill>
              </a:rPr>
              <a:t>D</a:t>
            </a:r>
            <a:r>
              <a:rPr lang="en-US" sz="2000" b="0" baseline="-25000" dirty="0" smtClean="0">
                <a:solidFill>
                  <a:srgbClr val="FF0000"/>
                </a:solidFill>
              </a:rPr>
              <a:t>13</a:t>
            </a:r>
            <a:r>
              <a:rPr lang="en-US" sz="2000" b="0" dirty="0" smtClean="0">
                <a:solidFill>
                  <a:srgbClr val="FF0000"/>
                </a:solidFill>
              </a:rPr>
              <a:t>(1520) </a:t>
            </a:r>
            <a:r>
              <a:rPr lang="en-US" sz="2000" b="0" dirty="0" err="1" smtClean="0">
                <a:solidFill>
                  <a:srgbClr val="FF0000"/>
                </a:solidFill>
              </a:rPr>
              <a:t>electrocouplings</a:t>
            </a:r>
            <a:r>
              <a:rPr lang="en-US" sz="2000" b="0" dirty="0" smtClean="0">
                <a:solidFill>
                  <a:srgbClr val="FF0000"/>
                </a:solidFill>
              </a:rPr>
              <a:t> from the CLAS data on </a:t>
            </a:r>
            <a:r>
              <a:rPr lang="en-US" sz="2000" b="0" dirty="0" err="1" smtClean="0">
                <a:solidFill>
                  <a:srgbClr val="FF0000"/>
                </a:solidFill>
              </a:rPr>
              <a:t>N</a:t>
            </a:r>
            <a:r>
              <a:rPr lang="en-US" sz="2000" b="0" dirty="0" err="1" smtClean="0">
                <a:solidFill>
                  <a:srgbClr val="FF0000"/>
                </a:solidFill>
                <a:latin typeface="Symbol" pitchFamily="18" charset="2"/>
              </a:rPr>
              <a:t>p</a:t>
            </a:r>
            <a:r>
              <a:rPr lang="en-US" sz="2000" b="0" dirty="0" smtClean="0">
                <a:solidFill>
                  <a:srgbClr val="FF0000"/>
                </a:solidFill>
              </a:rPr>
              <a:t>/</a:t>
            </a:r>
            <a:r>
              <a:rPr lang="en-US" sz="2000" b="0" dirty="0" err="1" smtClean="0">
                <a:solidFill>
                  <a:srgbClr val="FF0000"/>
                </a:solidFill>
              </a:rPr>
              <a:t>N</a:t>
            </a:r>
            <a:r>
              <a:rPr lang="en-US" sz="2000" b="0" dirty="0" err="1" smtClean="0">
                <a:solidFill>
                  <a:srgbClr val="FF0000"/>
                </a:solidFill>
                <a:latin typeface="Symbol" pitchFamily="18" charset="2"/>
              </a:rPr>
              <a:t>pp</a:t>
            </a:r>
            <a:r>
              <a:rPr lang="en-US" sz="2000" b="0" dirty="0" smtClean="0">
                <a:solidFill>
                  <a:srgbClr val="FF0000"/>
                </a:solidFill>
              </a:rPr>
              <a:t> </a:t>
            </a:r>
            <a:r>
              <a:rPr lang="en-US" sz="2000" b="0" dirty="0" err="1" smtClean="0">
                <a:solidFill>
                  <a:srgbClr val="FF0000"/>
                </a:solidFill>
              </a:rPr>
              <a:t>electroproduction</a:t>
            </a:r>
            <a:endParaRPr lang="en-US" sz="2000" b="0" dirty="0" smtClean="0">
              <a:solidFill>
                <a:srgbClr val="FF0000"/>
              </a:solidFill>
            </a:endParaRPr>
          </a:p>
        </p:txBody>
      </p:sp>
      <p:pic>
        <p:nvPicPr>
          <p:cNvPr id="6" name="Picture 5" descr="d13_a12_qmmb.eps"/>
          <p:cNvPicPr>
            <a:picLocks noChangeAspect="1"/>
          </p:cNvPicPr>
          <p:nvPr/>
        </p:nvPicPr>
        <p:blipFill>
          <a:blip r:embed="rId3" cstate="print"/>
          <a:stretch>
            <a:fillRect/>
          </a:stretch>
        </p:blipFill>
        <p:spPr>
          <a:xfrm>
            <a:off x="415933" y="600943"/>
            <a:ext cx="2743200" cy="3086101"/>
          </a:xfrm>
          <a:prstGeom prst="rect">
            <a:avLst/>
          </a:prstGeom>
        </p:spPr>
      </p:pic>
      <p:pic>
        <p:nvPicPr>
          <p:cNvPr id="7" name="Picture 6" descr="d13_s12_qmmb.eps"/>
          <p:cNvPicPr>
            <a:picLocks noChangeAspect="1"/>
          </p:cNvPicPr>
          <p:nvPr/>
        </p:nvPicPr>
        <p:blipFill>
          <a:blip r:embed="rId4" cstate="print"/>
          <a:stretch>
            <a:fillRect/>
          </a:stretch>
        </p:blipFill>
        <p:spPr>
          <a:xfrm>
            <a:off x="3140845" y="621516"/>
            <a:ext cx="2761488" cy="3106675"/>
          </a:xfrm>
          <a:prstGeom prst="rect">
            <a:avLst/>
          </a:prstGeom>
        </p:spPr>
      </p:pic>
      <p:pic>
        <p:nvPicPr>
          <p:cNvPr id="9" name="Picture 8" descr="d13_a32_qmmb.eps"/>
          <p:cNvPicPr>
            <a:picLocks noChangeAspect="1"/>
          </p:cNvPicPr>
          <p:nvPr/>
        </p:nvPicPr>
        <p:blipFill>
          <a:blip r:embed="rId5" cstate="print"/>
          <a:stretch>
            <a:fillRect/>
          </a:stretch>
        </p:blipFill>
        <p:spPr>
          <a:xfrm>
            <a:off x="5902333" y="621516"/>
            <a:ext cx="2743200" cy="3086101"/>
          </a:xfrm>
          <a:prstGeom prst="rect">
            <a:avLst/>
          </a:prstGeom>
        </p:spPr>
      </p:pic>
      <p:sp>
        <p:nvSpPr>
          <p:cNvPr id="10" name="TextBox 9"/>
          <p:cNvSpPr txBox="1"/>
          <p:nvPr/>
        </p:nvSpPr>
        <p:spPr>
          <a:xfrm>
            <a:off x="1857572" y="2621767"/>
            <a:ext cx="776175" cy="523220"/>
          </a:xfrm>
          <a:prstGeom prst="rect">
            <a:avLst/>
          </a:prstGeom>
          <a:noFill/>
        </p:spPr>
        <p:txBody>
          <a:bodyPr wrap="none" rtlCol="0">
            <a:spAutoFit/>
          </a:bodyPr>
          <a:lstStyle/>
          <a:p>
            <a:pPr algn="ctr" eaLnBrk="0" fontAlgn="base" hangingPunct="0">
              <a:spcBef>
                <a:spcPct val="0"/>
              </a:spcBef>
              <a:spcAft>
                <a:spcPct val="0"/>
              </a:spcAft>
            </a:pPr>
            <a:r>
              <a:rPr lang="en-US" sz="2800" b="1" dirty="0" smtClean="0">
                <a:solidFill>
                  <a:srgbClr val="000000"/>
                </a:solidFill>
              </a:rPr>
              <a:t>A</a:t>
            </a:r>
            <a:r>
              <a:rPr lang="en-US" sz="2800" b="1" baseline="-25000" dirty="0" smtClean="0">
                <a:solidFill>
                  <a:srgbClr val="000000"/>
                </a:solidFill>
              </a:rPr>
              <a:t>1/2</a:t>
            </a:r>
            <a:endParaRPr lang="en-US" sz="2800" b="1" baseline="-25000" dirty="0">
              <a:solidFill>
                <a:srgbClr val="000000"/>
              </a:solidFill>
            </a:endParaRPr>
          </a:p>
        </p:txBody>
      </p:sp>
      <p:sp>
        <p:nvSpPr>
          <p:cNvPr id="11" name="TextBox 10"/>
          <p:cNvSpPr txBox="1"/>
          <p:nvPr/>
        </p:nvSpPr>
        <p:spPr>
          <a:xfrm>
            <a:off x="4466018" y="2621767"/>
            <a:ext cx="755336" cy="523220"/>
          </a:xfrm>
          <a:prstGeom prst="rect">
            <a:avLst/>
          </a:prstGeom>
          <a:noFill/>
        </p:spPr>
        <p:txBody>
          <a:bodyPr wrap="none" rtlCol="0">
            <a:spAutoFit/>
          </a:bodyPr>
          <a:lstStyle/>
          <a:p>
            <a:pPr algn="ctr" eaLnBrk="0" fontAlgn="base" hangingPunct="0">
              <a:spcBef>
                <a:spcPct val="0"/>
              </a:spcBef>
              <a:spcAft>
                <a:spcPct val="0"/>
              </a:spcAft>
            </a:pPr>
            <a:r>
              <a:rPr lang="en-US" sz="2800" b="1" dirty="0" smtClean="0">
                <a:solidFill>
                  <a:srgbClr val="000000"/>
                </a:solidFill>
              </a:rPr>
              <a:t>S</a:t>
            </a:r>
            <a:r>
              <a:rPr lang="en-US" sz="2800" b="1" baseline="-25000" dirty="0" smtClean="0">
                <a:solidFill>
                  <a:srgbClr val="000000"/>
                </a:solidFill>
              </a:rPr>
              <a:t>1/2</a:t>
            </a:r>
            <a:endParaRPr lang="en-US" sz="2800" b="1" baseline="-25000" dirty="0">
              <a:solidFill>
                <a:srgbClr val="000000"/>
              </a:solidFill>
            </a:endParaRPr>
          </a:p>
        </p:txBody>
      </p:sp>
      <p:sp>
        <p:nvSpPr>
          <p:cNvPr id="12" name="TextBox 11"/>
          <p:cNvSpPr txBox="1"/>
          <p:nvPr/>
        </p:nvSpPr>
        <p:spPr>
          <a:xfrm>
            <a:off x="6961054" y="1805939"/>
            <a:ext cx="776175" cy="523220"/>
          </a:xfrm>
          <a:prstGeom prst="rect">
            <a:avLst/>
          </a:prstGeom>
          <a:noFill/>
        </p:spPr>
        <p:txBody>
          <a:bodyPr wrap="none" rtlCol="0">
            <a:spAutoFit/>
          </a:bodyPr>
          <a:lstStyle/>
          <a:p>
            <a:pPr algn="ctr" eaLnBrk="0" fontAlgn="base" hangingPunct="0">
              <a:spcBef>
                <a:spcPct val="0"/>
              </a:spcBef>
              <a:spcAft>
                <a:spcPct val="0"/>
              </a:spcAft>
            </a:pPr>
            <a:r>
              <a:rPr lang="en-US" sz="2800" b="1" dirty="0" smtClean="0">
                <a:solidFill>
                  <a:srgbClr val="000000"/>
                </a:solidFill>
              </a:rPr>
              <a:t>A</a:t>
            </a:r>
            <a:r>
              <a:rPr lang="en-US" sz="2800" b="1" baseline="-25000" dirty="0" smtClean="0">
                <a:solidFill>
                  <a:srgbClr val="000000"/>
                </a:solidFill>
              </a:rPr>
              <a:t>3/2</a:t>
            </a:r>
            <a:endParaRPr lang="en-US" sz="2800" b="1" baseline="-25000" dirty="0">
              <a:solidFill>
                <a:srgbClr val="000000"/>
              </a:solidFill>
            </a:endParaRPr>
          </a:p>
        </p:txBody>
      </p:sp>
      <p:sp>
        <p:nvSpPr>
          <p:cNvPr id="13" name="Rectangle 4"/>
          <p:cNvSpPr>
            <a:spLocks noChangeArrowheads="1"/>
          </p:cNvSpPr>
          <p:nvPr/>
        </p:nvSpPr>
        <p:spPr bwMode="auto">
          <a:xfrm>
            <a:off x="85725" y="3933762"/>
            <a:ext cx="171450" cy="185737"/>
          </a:xfrm>
          <a:prstGeom prst="rect">
            <a:avLst/>
          </a:prstGeom>
          <a:solidFill>
            <a:schemeClr val="accent1"/>
          </a:solidFill>
          <a:ln w="9525" algn="ctr">
            <a:solidFill>
              <a:schemeClr val="accent1"/>
            </a:solidFill>
            <a:round/>
            <a:headEnd/>
            <a:tailEnd/>
          </a:ln>
        </p:spPr>
        <p:txBody>
          <a:bodyPr/>
          <a:lstStyle/>
          <a:p>
            <a:pPr algn="ctr" eaLnBrk="0" fontAlgn="base" hangingPunct="0">
              <a:spcBef>
                <a:spcPct val="0"/>
              </a:spcBef>
              <a:spcAft>
                <a:spcPct val="0"/>
              </a:spcAft>
            </a:pPr>
            <a:endParaRPr lang="ru-RU" sz="3600">
              <a:solidFill>
                <a:srgbClr val="000000"/>
              </a:solidFill>
            </a:endParaRPr>
          </a:p>
        </p:txBody>
      </p:sp>
      <p:cxnSp>
        <p:nvCxnSpPr>
          <p:cNvPr id="14" name="Straight Connector 13"/>
          <p:cNvCxnSpPr/>
          <p:nvPr/>
        </p:nvCxnSpPr>
        <p:spPr bwMode="auto">
          <a:xfrm rot="5400000">
            <a:off x="-85717" y="3980667"/>
            <a:ext cx="547688" cy="1588"/>
          </a:xfrm>
          <a:prstGeom prst="line">
            <a:avLst/>
          </a:prstGeom>
          <a:ln w="41275">
            <a:solidFill>
              <a:schemeClr val="accent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5" name="TextBox 17"/>
          <p:cNvSpPr txBox="1">
            <a:spLocks noChangeArrowheads="1"/>
          </p:cNvSpPr>
          <p:nvPr/>
        </p:nvSpPr>
        <p:spPr bwMode="auto">
          <a:xfrm>
            <a:off x="419108" y="3794930"/>
            <a:ext cx="2100263" cy="396875"/>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2000" b="1" dirty="0" err="1">
                <a:solidFill>
                  <a:srgbClr val="00CC99"/>
                </a:solidFill>
              </a:rPr>
              <a:t>N</a:t>
            </a:r>
            <a:r>
              <a:rPr lang="en-US" sz="2000" b="1" dirty="0" err="1">
                <a:solidFill>
                  <a:srgbClr val="00CC99"/>
                </a:solidFill>
                <a:latin typeface="Symbol" pitchFamily="18" charset="2"/>
              </a:rPr>
              <a:t>pp</a:t>
            </a:r>
            <a:r>
              <a:rPr lang="en-US" sz="2000" b="1" dirty="0">
                <a:solidFill>
                  <a:srgbClr val="00CC99"/>
                </a:solidFill>
                <a:latin typeface="Symbol" pitchFamily="18" charset="2"/>
              </a:rPr>
              <a:t> </a:t>
            </a:r>
            <a:r>
              <a:rPr lang="en-US" sz="1600" b="1" dirty="0">
                <a:solidFill>
                  <a:srgbClr val="00CC99"/>
                </a:solidFill>
              </a:rPr>
              <a:t>preliminary</a:t>
            </a:r>
          </a:p>
        </p:txBody>
      </p:sp>
      <p:sp>
        <p:nvSpPr>
          <p:cNvPr id="16" name="Oval 18"/>
          <p:cNvSpPr>
            <a:spLocks noChangeArrowheads="1"/>
          </p:cNvSpPr>
          <p:nvPr/>
        </p:nvSpPr>
        <p:spPr bwMode="auto">
          <a:xfrm>
            <a:off x="2383697" y="3982319"/>
            <a:ext cx="171450" cy="171450"/>
          </a:xfrm>
          <a:prstGeom prst="ellipse">
            <a:avLst/>
          </a:prstGeom>
          <a:solidFill>
            <a:srgbClr val="FF0000"/>
          </a:solidFill>
          <a:ln w="9525" algn="ctr">
            <a:noFill/>
            <a:round/>
            <a:headEnd/>
            <a:tailEnd/>
          </a:ln>
        </p:spPr>
        <p:txBody>
          <a:bodyPr/>
          <a:lstStyle/>
          <a:p>
            <a:pPr algn="ctr" eaLnBrk="0" fontAlgn="base" hangingPunct="0">
              <a:spcBef>
                <a:spcPct val="0"/>
              </a:spcBef>
              <a:spcAft>
                <a:spcPct val="0"/>
              </a:spcAft>
            </a:pPr>
            <a:endParaRPr lang="ru-RU" sz="3600">
              <a:solidFill>
                <a:srgbClr val="000000"/>
              </a:solidFill>
            </a:endParaRPr>
          </a:p>
        </p:txBody>
      </p:sp>
      <p:cxnSp>
        <p:nvCxnSpPr>
          <p:cNvPr id="17" name="Straight Connector 16"/>
          <p:cNvCxnSpPr/>
          <p:nvPr/>
        </p:nvCxnSpPr>
        <p:spPr bwMode="auto">
          <a:xfrm rot="5400000">
            <a:off x="2193197" y="4069631"/>
            <a:ext cx="547688" cy="1587"/>
          </a:xfrm>
          <a:prstGeom prst="line">
            <a:avLst/>
          </a:prstGeom>
          <a:ln w="41275">
            <a:solidFill>
              <a:srgbClr val="FF0000"/>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8" name="TextBox 20"/>
          <p:cNvSpPr txBox="1">
            <a:spLocks noChangeArrowheads="1"/>
          </p:cNvSpPr>
          <p:nvPr/>
        </p:nvSpPr>
        <p:spPr bwMode="auto">
          <a:xfrm>
            <a:off x="2966309" y="3687044"/>
            <a:ext cx="508000" cy="39687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000" b="1" dirty="0" err="1">
                <a:solidFill>
                  <a:srgbClr val="FF0000"/>
                </a:solidFill>
              </a:rPr>
              <a:t>N</a:t>
            </a:r>
            <a:r>
              <a:rPr lang="en-US" sz="2000" b="1" dirty="0" err="1">
                <a:solidFill>
                  <a:srgbClr val="FF0000"/>
                </a:solidFill>
                <a:latin typeface="Symbol" pitchFamily="18" charset="2"/>
              </a:rPr>
              <a:t>p</a:t>
            </a:r>
            <a:endParaRPr lang="en-US" sz="2000" b="1" dirty="0">
              <a:solidFill>
                <a:srgbClr val="FF0000"/>
              </a:solidFill>
              <a:latin typeface="Symbol" pitchFamily="18" charset="2"/>
            </a:endParaRPr>
          </a:p>
        </p:txBody>
      </p:sp>
      <p:sp>
        <p:nvSpPr>
          <p:cNvPr id="19" name="TextBox 18"/>
          <p:cNvSpPr txBox="1">
            <a:spLocks noChangeArrowheads="1"/>
          </p:cNvSpPr>
          <p:nvPr/>
        </p:nvSpPr>
        <p:spPr bwMode="auto">
          <a:xfrm>
            <a:off x="2633747" y="3899417"/>
            <a:ext cx="3087027" cy="584775"/>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n-US" sz="1600" b="1" dirty="0" err="1">
                <a:solidFill>
                  <a:srgbClr val="FF0000"/>
                </a:solidFill>
              </a:rPr>
              <a:t>I.Aznauryan,V.Burkert</a:t>
            </a:r>
            <a:r>
              <a:rPr lang="en-US" sz="1600" b="1" dirty="0">
                <a:solidFill>
                  <a:srgbClr val="FF0000"/>
                </a:solidFill>
              </a:rPr>
              <a:t>, et al., PRC </a:t>
            </a:r>
            <a:r>
              <a:rPr lang="en-US" sz="1600" b="1" dirty="0" smtClean="0">
                <a:solidFill>
                  <a:srgbClr val="FF0000"/>
                </a:solidFill>
              </a:rPr>
              <a:t>80,055203(2009</a:t>
            </a:r>
            <a:r>
              <a:rPr lang="en-US" sz="1600" b="1" dirty="0">
                <a:solidFill>
                  <a:srgbClr val="FF0000"/>
                </a:solidFill>
              </a:rPr>
              <a:t>).</a:t>
            </a:r>
          </a:p>
        </p:txBody>
      </p:sp>
      <p:sp>
        <p:nvSpPr>
          <p:cNvPr id="21" name="TextBox 20"/>
          <p:cNvSpPr txBox="1"/>
          <p:nvPr/>
        </p:nvSpPr>
        <p:spPr>
          <a:xfrm>
            <a:off x="6403889" y="3983987"/>
            <a:ext cx="2616422" cy="584775"/>
          </a:xfrm>
          <a:prstGeom prst="rect">
            <a:avLst/>
          </a:prstGeom>
          <a:noFill/>
        </p:spPr>
        <p:txBody>
          <a:bodyPr wrap="none" rtlCol="0">
            <a:spAutoFit/>
          </a:bodyPr>
          <a:lstStyle/>
          <a:p>
            <a:pPr eaLnBrk="0" fontAlgn="base" hangingPunct="0">
              <a:spcBef>
                <a:spcPct val="0"/>
              </a:spcBef>
              <a:spcAft>
                <a:spcPct val="0"/>
              </a:spcAft>
            </a:pPr>
            <a:r>
              <a:rPr lang="en-US" sz="1600" b="1" dirty="0" err="1" smtClean="0">
                <a:solidFill>
                  <a:srgbClr val="000000"/>
                </a:solidFill>
              </a:rPr>
              <a:t>M.Giannini</a:t>
            </a:r>
            <a:r>
              <a:rPr lang="en-US" sz="1600" b="1" dirty="0" smtClean="0">
                <a:solidFill>
                  <a:srgbClr val="000000"/>
                </a:solidFill>
              </a:rPr>
              <a:t>/</a:t>
            </a:r>
            <a:r>
              <a:rPr lang="en-US" sz="1600" b="1" dirty="0" err="1" smtClean="0">
                <a:solidFill>
                  <a:srgbClr val="000000"/>
                </a:solidFill>
              </a:rPr>
              <a:t>E.Santopinto</a:t>
            </a:r>
            <a:endParaRPr lang="en-US" sz="1600" b="1" dirty="0" smtClean="0">
              <a:solidFill>
                <a:srgbClr val="000000"/>
              </a:solidFill>
            </a:endParaRPr>
          </a:p>
          <a:p>
            <a:pPr eaLnBrk="0" fontAlgn="base" hangingPunct="0">
              <a:spcBef>
                <a:spcPct val="0"/>
              </a:spcBef>
              <a:spcAft>
                <a:spcPct val="0"/>
              </a:spcAft>
            </a:pPr>
            <a:r>
              <a:rPr lang="en-US" sz="1600" b="1" dirty="0" err="1" smtClean="0">
                <a:solidFill>
                  <a:srgbClr val="000000"/>
                </a:solidFill>
              </a:rPr>
              <a:t>hCQM</a:t>
            </a:r>
            <a:endParaRPr lang="en-US" sz="1600" b="1" dirty="0">
              <a:solidFill>
                <a:srgbClr val="000000"/>
              </a:solidFill>
            </a:endParaRPr>
          </a:p>
        </p:txBody>
      </p:sp>
      <p:cxnSp>
        <p:nvCxnSpPr>
          <p:cNvPr id="22" name="Straight Connector 21"/>
          <p:cNvCxnSpPr/>
          <p:nvPr/>
        </p:nvCxnSpPr>
        <p:spPr bwMode="auto">
          <a:xfrm>
            <a:off x="5619750" y="3886200"/>
            <a:ext cx="495300" cy="1588"/>
          </a:xfrm>
          <a:prstGeom prst="line">
            <a:avLst/>
          </a:prstGeom>
          <a:ln w="22225">
            <a:solidFill>
              <a:srgbClr val="FF66FF"/>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3" name="TextBox 26"/>
          <p:cNvSpPr txBox="1">
            <a:spLocks noChangeArrowheads="1"/>
          </p:cNvSpPr>
          <p:nvPr/>
        </p:nvSpPr>
        <p:spPr bwMode="auto">
          <a:xfrm>
            <a:off x="6047607" y="3733800"/>
            <a:ext cx="3001143" cy="338554"/>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600" b="1" dirty="0">
                <a:solidFill>
                  <a:srgbClr val="FF66FF"/>
                </a:solidFill>
              </a:rPr>
              <a:t>MB dressing abs val. (EBAC)</a:t>
            </a:r>
          </a:p>
        </p:txBody>
      </p:sp>
      <p:sp>
        <p:nvSpPr>
          <p:cNvPr id="25" name="TextBox 24"/>
          <p:cNvSpPr txBox="1"/>
          <p:nvPr/>
        </p:nvSpPr>
        <p:spPr>
          <a:xfrm>
            <a:off x="123826" y="5410200"/>
            <a:ext cx="8902670" cy="584775"/>
          </a:xfrm>
          <a:prstGeom prst="rect">
            <a:avLst/>
          </a:prstGeom>
          <a:noFill/>
        </p:spPr>
        <p:txBody>
          <a:bodyPr wrap="square" rtlCol="0">
            <a:spAutoFit/>
          </a:bodyPr>
          <a:lstStyle/>
          <a:p>
            <a:pPr eaLnBrk="0" fontAlgn="base" hangingPunct="0">
              <a:spcBef>
                <a:spcPct val="0"/>
              </a:spcBef>
              <a:spcAft>
                <a:spcPct val="0"/>
              </a:spcAft>
            </a:pPr>
            <a:r>
              <a:rPr lang="en-US" sz="1600" b="1" dirty="0" smtClean="0">
                <a:solidFill>
                  <a:srgbClr val="FF0000"/>
                </a:solidFill>
              </a:rPr>
              <a:t>The results on A</a:t>
            </a:r>
            <a:r>
              <a:rPr lang="en-US" sz="1600" b="1" baseline="-25000" dirty="0" smtClean="0">
                <a:solidFill>
                  <a:srgbClr val="FF0000"/>
                </a:solidFill>
              </a:rPr>
              <a:t>1/2 </a:t>
            </a:r>
            <a:r>
              <a:rPr lang="en-US" sz="1600" b="1" dirty="0" err="1" smtClean="0">
                <a:solidFill>
                  <a:srgbClr val="FF0000"/>
                </a:solidFill>
              </a:rPr>
              <a:t>electrocouplings</a:t>
            </a:r>
            <a:r>
              <a:rPr lang="en-US" sz="1600" b="1" dirty="0" smtClean="0">
                <a:solidFill>
                  <a:srgbClr val="FF0000"/>
                </a:solidFill>
              </a:rPr>
              <a:t> at Q</a:t>
            </a:r>
            <a:r>
              <a:rPr lang="en-US" sz="1600" b="1" baseline="30000" dirty="0" smtClean="0">
                <a:solidFill>
                  <a:srgbClr val="FF0000"/>
                </a:solidFill>
              </a:rPr>
              <a:t>2</a:t>
            </a:r>
            <a:r>
              <a:rPr lang="en-US" sz="1600" b="1" dirty="0" smtClean="0">
                <a:solidFill>
                  <a:srgbClr val="FF0000"/>
                </a:solidFill>
              </a:rPr>
              <a:t>&gt;2.0 GeV</a:t>
            </a:r>
            <a:r>
              <a:rPr lang="en-US" sz="1600" b="1" baseline="30000" dirty="0" smtClean="0">
                <a:solidFill>
                  <a:srgbClr val="FF0000"/>
                </a:solidFill>
              </a:rPr>
              <a:t>2</a:t>
            </a:r>
            <a:r>
              <a:rPr lang="en-US" sz="1600" b="1" dirty="0" smtClean="0">
                <a:solidFill>
                  <a:srgbClr val="FF0000"/>
                </a:solidFill>
              </a:rPr>
              <a:t> for the first time offer almost direct access to the quark core!</a:t>
            </a:r>
            <a:endParaRPr lang="en-US" sz="1600" b="1" dirty="0">
              <a:solidFill>
                <a:srgbClr val="FF0000"/>
              </a:solidFill>
            </a:endParaRPr>
          </a:p>
        </p:txBody>
      </p:sp>
      <p:cxnSp>
        <p:nvCxnSpPr>
          <p:cNvPr id="27" name="Straight Connector 26"/>
          <p:cNvCxnSpPr/>
          <p:nvPr/>
        </p:nvCxnSpPr>
        <p:spPr bwMode="auto">
          <a:xfrm rot="5400000" flipH="1" flipV="1">
            <a:off x="434221" y="2137135"/>
            <a:ext cx="2468880" cy="0"/>
          </a:xfrm>
          <a:prstGeom prst="line">
            <a:avLst/>
          </a:prstGeom>
          <a:no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xmlns="" val="126753365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a:xfrm>
            <a:off x="441325" y="-228600"/>
            <a:ext cx="8093075" cy="990600"/>
          </a:xfrm>
        </p:spPr>
        <p:txBody>
          <a:bodyPr/>
          <a:lstStyle/>
          <a:p>
            <a:pPr eaLnBrk="1" hangingPunct="1"/>
            <a:r>
              <a:rPr lang="en-US" sz="2400" b="0" dirty="0" smtClean="0">
                <a:solidFill>
                  <a:srgbClr val="FF3300"/>
                </a:solidFill>
              </a:rPr>
              <a:t>Motivation for my current analysis</a:t>
            </a:r>
          </a:p>
        </p:txBody>
      </p:sp>
      <p:sp>
        <p:nvSpPr>
          <p:cNvPr id="3075" name="Text Box 5"/>
          <p:cNvSpPr txBox="1">
            <a:spLocks noChangeArrowheads="1"/>
          </p:cNvSpPr>
          <p:nvPr/>
        </p:nvSpPr>
        <p:spPr bwMode="auto">
          <a:xfrm>
            <a:off x="441325" y="1717675"/>
            <a:ext cx="82454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fontAlgn="base" hangingPunct="1">
              <a:spcBef>
                <a:spcPct val="0"/>
              </a:spcBef>
              <a:spcAft>
                <a:spcPct val="0"/>
              </a:spcAft>
            </a:pPr>
            <a:endParaRPr lang="en-US">
              <a:solidFill>
                <a:srgbClr val="000000"/>
              </a:solidFill>
            </a:endParaRPr>
          </a:p>
        </p:txBody>
      </p:sp>
      <p:sp>
        <p:nvSpPr>
          <p:cNvPr id="3076" name="TextBox 4"/>
          <p:cNvSpPr txBox="1">
            <a:spLocks noChangeArrowheads="1"/>
          </p:cNvSpPr>
          <p:nvPr/>
        </p:nvSpPr>
        <p:spPr bwMode="auto">
          <a:xfrm>
            <a:off x="304800" y="762000"/>
            <a:ext cx="8686800" cy="3416320"/>
          </a:xfrm>
          <a:prstGeom prst="rect">
            <a:avLst/>
          </a:prstGeom>
          <a:noFill/>
          <a:ln w="9525">
            <a:noFill/>
            <a:miter lim="800000"/>
            <a:headEnd/>
            <a:tailEnd/>
          </a:ln>
        </p:spPr>
        <p:txBody>
          <a:bodyPr wrap="square">
            <a:spAutoFit/>
          </a:bodyPr>
          <a:lstStyle/>
          <a:p>
            <a:pPr fontAlgn="base">
              <a:spcBef>
                <a:spcPct val="0"/>
              </a:spcBef>
              <a:spcAft>
                <a:spcPct val="0"/>
              </a:spcAft>
              <a:buFont typeface="Arial" charset="0"/>
              <a:buChar char="•"/>
              <a:defRPr/>
            </a:pPr>
            <a:r>
              <a:rPr lang="en-US" sz="2400" dirty="0">
                <a:solidFill>
                  <a:srgbClr val="000000"/>
                </a:solidFill>
              </a:rPr>
              <a:t>First results from </a:t>
            </a:r>
            <a:r>
              <a:rPr lang="en-US" sz="2400" dirty="0" err="1">
                <a:solidFill>
                  <a:srgbClr val="000000"/>
                </a:solidFill>
              </a:rPr>
              <a:t>N</a:t>
            </a:r>
            <a:r>
              <a:rPr lang="en-US" sz="2400" dirty="0" err="1">
                <a:solidFill>
                  <a:srgbClr val="000000"/>
                </a:solidFill>
                <a:latin typeface="Symbol" pitchFamily="18" charset="2"/>
              </a:rPr>
              <a:t>pp</a:t>
            </a:r>
            <a:r>
              <a:rPr lang="en-US" sz="2400" dirty="0">
                <a:solidFill>
                  <a:srgbClr val="000000"/>
                </a:solidFill>
              </a:rPr>
              <a:t> </a:t>
            </a:r>
            <a:r>
              <a:rPr lang="en-US" sz="2400" dirty="0" err="1">
                <a:solidFill>
                  <a:srgbClr val="000000"/>
                </a:solidFill>
              </a:rPr>
              <a:t>electroproduction</a:t>
            </a:r>
            <a:r>
              <a:rPr lang="en-US" sz="2400" dirty="0">
                <a:solidFill>
                  <a:srgbClr val="000000"/>
                </a:solidFill>
              </a:rPr>
              <a:t> channel on </a:t>
            </a:r>
            <a:r>
              <a:rPr lang="en-US" sz="2400" dirty="0" err="1">
                <a:solidFill>
                  <a:srgbClr val="000000"/>
                </a:solidFill>
                <a:latin typeface="Symbol" pitchFamily="18" charset="2"/>
              </a:rPr>
              <a:t>g</a:t>
            </a:r>
            <a:r>
              <a:rPr lang="en-US" sz="2400" baseline="-25000" dirty="0" err="1">
                <a:solidFill>
                  <a:srgbClr val="000000"/>
                </a:solidFill>
              </a:rPr>
              <a:t>v</a:t>
            </a:r>
            <a:r>
              <a:rPr lang="en-US" sz="2400" dirty="0" err="1">
                <a:solidFill>
                  <a:srgbClr val="000000"/>
                </a:solidFill>
              </a:rPr>
              <a:t>NN</a:t>
            </a:r>
            <a:r>
              <a:rPr lang="en-US" sz="2400" dirty="0">
                <a:solidFill>
                  <a:srgbClr val="000000"/>
                </a:solidFill>
              </a:rPr>
              <a:t>* </a:t>
            </a:r>
            <a:r>
              <a:rPr lang="en-US" sz="2400" dirty="0" err="1">
                <a:solidFill>
                  <a:srgbClr val="000000"/>
                </a:solidFill>
              </a:rPr>
              <a:t>electrocouplings</a:t>
            </a:r>
            <a:r>
              <a:rPr lang="en-US" sz="2400" dirty="0">
                <a:solidFill>
                  <a:srgbClr val="000000"/>
                </a:solidFill>
              </a:rPr>
              <a:t> for  most resonances with masses M&lt;1.8  </a:t>
            </a:r>
            <a:r>
              <a:rPr lang="en-US" sz="2400" dirty="0" err="1">
                <a:solidFill>
                  <a:srgbClr val="000000"/>
                </a:solidFill>
              </a:rPr>
              <a:t>GeV</a:t>
            </a:r>
            <a:r>
              <a:rPr lang="en-US" sz="2400" dirty="0">
                <a:solidFill>
                  <a:srgbClr val="000000"/>
                </a:solidFill>
              </a:rPr>
              <a:t> at photon </a:t>
            </a:r>
            <a:r>
              <a:rPr lang="en-US" sz="2400" dirty="0" err="1">
                <a:solidFill>
                  <a:srgbClr val="000000"/>
                </a:solidFill>
              </a:rPr>
              <a:t>virtualities</a:t>
            </a:r>
            <a:r>
              <a:rPr lang="en-US" sz="2400" dirty="0">
                <a:solidFill>
                  <a:srgbClr val="000000"/>
                </a:solidFill>
              </a:rPr>
              <a:t>  from 0.4 to 1.1 GeV</a:t>
            </a:r>
            <a:r>
              <a:rPr lang="en-US" sz="2400" baseline="30000" dirty="0">
                <a:solidFill>
                  <a:srgbClr val="000000"/>
                </a:solidFill>
              </a:rPr>
              <a:t>2</a:t>
            </a:r>
            <a:r>
              <a:rPr lang="en-US" sz="2400" dirty="0">
                <a:solidFill>
                  <a:srgbClr val="000000"/>
                </a:solidFill>
              </a:rPr>
              <a:t>. </a:t>
            </a:r>
          </a:p>
          <a:p>
            <a:pPr fontAlgn="base">
              <a:spcBef>
                <a:spcPct val="0"/>
              </a:spcBef>
              <a:spcAft>
                <a:spcPct val="0"/>
              </a:spcAft>
              <a:buFont typeface="Arial" charset="0"/>
              <a:buChar char="•"/>
              <a:defRPr/>
            </a:pPr>
            <a:endParaRPr lang="en-US" sz="2400" dirty="0">
              <a:solidFill>
                <a:srgbClr val="000000"/>
              </a:solidFill>
            </a:endParaRPr>
          </a:p>
          <a:p>
            <a:pPr fontAlgn="base">
              <a:spcBef>
                <a:spcPct val="0"/>
              </a:spcBef>
              <a:spcAft>
                <a:spcPct val="0"/>
              </a:spcAft>
              <a:buFont typeface="Arial" charset="0"/>
              <a:buChar char="•"/>
              <a:defRPr/>
            </a:pPr>
            <a:r>
              <a:rPr lang="en-US" sz="2400" dirty="0">
                <a:solidFill>
                  <a:srgbClr val="000000"/>
                </a:solidFill>
              </a:rPr>
              <a:t>Enhance considerably our capabilities:</a:t>
            </a:r>
          </a:p>
          <a:p>
            <a:pPr marL="457200" indent="-457200" fontAlgn="base">
              <a:spcBef>
                <a:spcPct val="0"/>
              </a:spcBef>
              <a:spcAft>
                <a:spcPct val="0"/>
              </a:spcAft>
              <a:buFontTx/>
              <a:buAutoNum type="alphaLcParenR"/>
              <a:defRPr/>
            </a:pPr>
            <a:r>
              <a:rPr lang="en-US" sz="2400" dirty="0">
                <a:solidFill>
                  <a:srgbClr val="000000"/>
                </a:solidFill>
              </a:rPr>
              <a:t>to determine </a:t>
            </a:r>
            <a:r>
              <a:rPr lang="en-US" sz="2400" dirty="0" err="1">
                <a:solidFill>
                  <a:srgbClr val="000000"/>
                </a:solidFill>
              </a:rPr>
              <a:t>electrocouplings</a:t>
            </a:r>
            <a:r>
              <a:rPr lang="en-US" sz="2400" dirty="0">
                <a:solidFill>
                  <a:srgbClr val="000000"/>
                </a:solidFill>
              </a:rPr>
              <a:t> of high lying </a:t>
            </a:r>
            <a:r>
              <a:rPr lang="en-US" sz="2400" dirty="0" smtClean="0">
                <a:solidFill>
                  <a:srgbClr val="000000"/>
                </a:solidFill>
              </a:rPr>
              <a:t>N*s in the </a:t>
            </a:r>
            <a:r>
              <a:rPr lang="en-US" sz="2400" dirty="0">
                <a:solidFill>
                  <a:srgbClr val="000000"/>
                </a:solidFill>
              </a:rPr>
              <a:t>mass range M&gt;1.6 </a:t>
            </a:r>
            <a:r>
              <a:rPr lang="en-US" sz="2400" dirty="0" err="1" smtClean="0">
                <a:solidFill>
                  <a:srgbClr val="000000"/>
                </a:solidFill>
              </a:rPr>
              <a:t>GeV</a:t>
            </a:r>
            <a:endParaRPr lang="en-US" sz="2400" dirty="0">
              <a:solidFill>
                <a:srgbClr val="000000"/>
              </a:solidFill>
            </a:endParaRPr>
          </a:p>
          <a:p>
            <a:pPr marL="457200" indent="-457200" fontAlgn="base">
              <a:spcBef>
                <a:spcPct val="0"/>
              </a:spcBef>
              <a:spcAft>
                <a:spcPct val="0"/>
              </a:spcAft>
              <a:buFontTx/>
              <a:buAutoNum type="alphaLcParenR"/>
              <a:defRPr/>
            </a:pPr>
            <a:r>
              <a:rPr lang="en-US" sz="2400" dirty="0">
                <a:solidFill>
                  <a:srgbClr val="000000"/>
                </a:solidFill>
              </a:rPr>
              <a:t>to search for 3/2</a:t>
            </a:r>
            <a:r>
              <a:rPr lang="en-US" sz="2400" baseline="30000" dirty="0">
                <a:solidFill>
                  <a:srgbClr val="000000"/>
                </a:solidFill>
              </a:rPr>
              <a:t>+</a:t>
            </a:r>
            <a:r>
              <a:rPr lang="en-US" sz="2400" dirty="0">
                <a:solidFill>
                  <a:srgbClr val="000000"/>
                </a:solidFill>
              </a:rPr>
              <a:t>(1720) candidate state by exploring </a:t>
            </a:r>
            <a:r>
              <a:rPr lang="en-US" sz="2400" dirty="0" smtClean="0">
                <a:solidFill>
                  <a:srgbClr val="000000"/>
                </a:solidFill>
              </a:rPr>
              <a:t>the Q</a:t>
            </a:r>
            <a:r>
              <a:rPr lang="en-US" sz="2400" baseline="30000" dirty="0" smtClean="0">
                <a:solidFill>
                  <a:srgbClr val="000000"/>
                </a:solidFill>
              </a:rPr>
              <a:t>2</a:t>
            </a:r>
            <a:r>
              <a:rPr lang="en-US" sz="2400" dirty="0" smtClean="0">
                <a:solidFill>
                  <a:srgbClr val="000000"/>
                </a:solidFill>
              </a:rPr>
              <a:t> </a:t>
            </a:r>
            <a:r>
              <a:rPr lang="en-US" sz="2400" dirty="0">
                <a:solidFill>
                  <a:srgbClr val="000000"/>
                </a:solidFill>
              </a:rPr>
              <a:t>evolution of </a:t>
            </a:r>
            <a:r>
              <a:rPr lang="en-US" sz="2400" dirty="0" err="1" smtClean="0">
                <a:solidFill>
                  <a:srgbClr val="000000"/>
                </a:solidFill>
                <a:latin typeface="Symbol" pitchFamily="18" charset="2"/>
              </a:rPr>
              <a:t>g</a:t>
            </a:r>
            <a:r>
              <a:rPr lang="en-US" sz="2400" baseline="-25000" dirty="0" err="1" smtClean="0">
                <a:solidFill>
                  <a:srgbClr val="000000"/>
                </a:solidFill>
              </a:rPr>
              <a:t>v</a:t>
            </a:r>
            <a:r>
              <a:rPr lang="en-US" sz="2400" dirty="0" err="1">
                <a:solidFill>
                  <a:srgbClr val="000000"/>
                </a:solidFill>
              </a:rPr>
              <a:t>p</a:t>
            </a:r>
            <a:r>
              <a:rPr lang="en-US" sz="2400" dirty="0" err="1" smtClean="0">
                <a:solidFill>
                  <a:srgbClr val="000000"/>
                </a:solidFill>
                <a:latin typeface="Arial"/>
                <a:cs typeface="Arial"/>
              </a:rPr>
              <a:t>→</a:t>
            </a:r>
            <a:r>
              <a:rPr lang="en-US" sz="2400" dirty="0" err="1" smtClean="0">
                <a:solidFill>
                  <a:srgbClr val="000000"/>
                </a:solidFill>
                <a:latin typeface="Symbol" pitchFamily="18" charset="2"/>
                <a:cs typeface="Arial"/>
              </a:rPr>
              <a:t>p</a:t>
            </a:r>
            <a:r>
              <a:rPr lang="en-US" sz="2400" baseline="30000" dirty="0" err="1" smtClean="0">
                <a:solidFill>
                  <a:srgbClr val="000000"/>
                </a:solidFill>
                <a:latin typeface="Arial"/>
                <a:cs typeface="Arial"/>
              </a:rPr>
              <a:t>+</a:t>
            </a:r>
            <a:r>
              <a:rPr lang="en-US" sz="2400" dirty="0" err="1" smtClean="0">
                <a:solidFill>
                  <a:srgbClr val="000000"/>
                </a:solidFill>
                <a:latin typeface="Symbol" pitchFamily="18" charset="2"/>
                <a:cs typeface="Arial"/>
              </a:rPr>
              <a:t>p</a:t>
            </a:r>
            <a:r>
              <a:rPr lang="en-US" sz="2400" baseline="30000" dirty="0" err="1" smtClean="0">
                <a:solidFill>
                  <a:srgbClr val="000000"/>
                </a:solidFill>
                <a:latin typeface="Arial"/>
                <a:cs typeface="Arial"/>
              </a:rPr>
              <a:t>-</a:t>
            </a:r>
            <a:r>
              <a:rPr lang="en-US" sz="2400" dirty="0" err="1" smtClean="0">
                <a:solidFill>
                  <a:srgbClr val="000000"/>
                </a:solidFill>
                <a:cs typeface="Arial"/>
              </a:rPr>
              <a:t>p</a:t>
            </a:r>
            <a:r>
              <a:rPr lang="en-US" sz="2400" dirty="0" smtClean="0">
                <a:solidFill>
                  <a:srgbClr val="000000"/>
                </a:solidFill>
                <a:cs typeface="Arial"/>
              </a:rPr>
              <a:t> cross </a:t>
            </a:r>
            <a:r>
              <a:rPr lang="en-US" sz="2400" dirty="0">
                <a:solidFill>
                  <a:srgbClr val="000000"/>
                </a:solidFill>
                <a:cs typeface="Arial"/>
              </a:rPr>
              <a:t>sections</a:t>
            </a:r>
            <a:r>
              <a:rPr lang="en-US" sz="2400" dirty="0">
                <a:solidFill>
                  <a:srgbClr val="000000"/>
                </a:solidFill>
              </a:rPr>
              <a:t>  </a:t>
            </a:r>
            <a:r>
              <a:rPr lang="en-US" sz="2400" dirty="0" smtClean="0">
                <a:solidFill>
                  <a:srgbClr val="000000"/>
                </a:solidFill>
              </a:rPr>
              <a:t>around </a:t>
            </a:r>
            <a:r>
              <a:rPr lang="en-US" sz="2400" dirty="0">
                <a:solidFill>
                  <a:srgbClr val="000000"/>
                </a:solidFill>
              </a:rPr>
              <a:t>W~1.7 </a:t>
            </a:r>
            <a:r>
              <a:rPr lang="en-US" sz="2400" dirty="0" err="1" smtClean="0">
                <a:solidFill>
                  <a:srgbClr val="000000"/>
                </a:solidFill>
              </a:rPr>
              <a:t>GeV</a:t>
            </a:r>
            <a:endParaRPr lang="en-US" sz="2400" dirty="0">
              <a:solidFill>
                <a:srgbClr val="000000"/>
              </a:solidFill>
            </a:endParaRPr>
          </a:p>
        </p:txBody>
      </p:sp>
    </p:spTree>
    <p:extLst>
      <p:ext uri="{BB962C8B-B14F-4D97-AF65-F5344CB8AC3E}">
        <p14:creationId xmlns:p14="http://schemas.microsoft.com/office/powerpoint/2010/main" xmlns="" val="246731113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751268" y="76200"/>
            <a:ext cx="7772400" cy="990600"/>
          </a:xfrm>
          <a:prstGeom prst="rect">
            <a:avLst/>
          </a:prstGeom>
        </p:spPr>
        <p:txBody>
          <a:bodyPr/>
          <a:lstStyle/>
          <a:p>
            <a:pPr algn="ctr" fontAlgn="base">
              <a:spcBef>
                <a:spcPct val="0"/>
              </a:spcBef>
              <a:spcAft>
                <a:spcPct val="0"/>
              </a:spcAft>
              <a:defRPr/>
            </a:pPr>
            <a:r>
              <a:rPr lang="en-US" sz="2400" kern="0" dirty="0">
                <a:solidFill>
                  <a:srgbClr val="FF3300"/>
                </a:solidFill>
              </a:rPr>
              <a:t>Available kinematical area</a:t>
            </a:r>
          </a:p>
        </p:txBody>
      </p:sp>
      <p:sp>
        <p:nvSpPr>
          <p:cNvPr id="7171" name="TextBox 4"/>
          <p:cNvSpPr txBox="1">
            <a:spLocks noChangeArrowheads="1"/>
          </p:cNvSpPr>
          <p:nvPr/>
        </p:nvSpPr>
        <p:spPr bwMode="auto">
          <a:xfrm>
            <a:off x="190500" y="5257800"/>
            <a:ext cx="8915400" cy="1015663"/>
          </a:xfrm>
          <a:prstGeom prst="rect">
            <a:avLst/>
          </a:prstGeom>
          <a:noFill/>
          <a:ln w="9525">
            <a:noFill/>
            <a:miter lim="800000"/>
            <a:headEnd/>
            <a:tailEnd/>
          </a:ln>
        </p:spPr>
        <p:txBody>
          <a:bodyPr wrap="square">
            <a:spAutoFit/>
          </a:bodyPr>
          <a:lstStyle/>
          <a:p>
            <a:pPr fontAlgn="base">
              <a:spcBef>
                <a:spcPct val="0"/>
              </a:spcBef>
              <a:spcAft>
                <a:spcPct val="0"/>
              </a:spcAft>
              <a:defRPr/>
            </a:pPr>
            <a:r>
              <a:rPr lang="en-US" sz="2000" dirty="0">
                <a:solidFill>
                  <a:srgbClr val="000000"/>
                </a:solidFill>
              </a:rPr>
              <a:t>Plot shows </a:t>
            </a:r>
            <a:r>
              <a:rPr lang="en-US" sz="2000" dirty="0" err="1">
                <a:solidFill>
                  <a:srgbClr val="000000"/>
                </a:solidFill>
              </a:rPr>
              <a:t>N</a:t>
            </a:r>
            <a:r>
              <a:rPr lang="en-US" sz="2000" dirty="0" err="1">
                <a:solidFill>
                  <a:srgbClr val="000000"/>
                </a:solidFill>
                <a:latin typeface="Symbol" pitchFamily="18" charset="2"/>
              </a:rPr>
              <a:t>pp</a:t>
            </a:r>
            <a:r>
              <a:rPr lang="en-US" sz="2000" dirty="0">
                <a:solidFill>
                  <a:srgbClr val="000000"/>
                </a:solidFill>
              </a:rPr>
              <a:t> events collected in bins over W and Q</a:t>
            </a:r>
            <a:r>
              <a:rPr lang="en-US" sz="2000" baseline="30000" dirty="0">
                <a:solidFill>
                  <a:srgbClr val="000000"/>
                </a:solidFill>
              </a:rPr>
              <a:t>2</a:t>
            </a:r>
            <a:r>
              <a:rPr lang="en-US" sz="2000" dirty="0">
                <a:solidFill>
                  <a:srgbClr val="000000"/>
                </a:solidFill>
              </a:rPr>
              <a:t>. 7d </a:t>
            </a:r>
            <a:r>
              <a:rPr lang="en-US" sz="2000" dirty="0" err="1">
                <a:solidFill>
                  <a:srgbClr val="000000"/>
                </a:solidFill>
              </a:rPr>
              <a:t>ep</a:t>
            </a:r>
            <a:r>
              <a:rPr lang="en-US" sz="2000" dirty="0" err="1" smtClean="0">
                <a:solidFill>
                  <a:srgbClr val="000000"/>
                </a:solidFill>
                <a:latin typeface="Arial"/>
                <a:cs typeface="Arial"/>
              </a:rPr>
              <a:t>→</a:t>
            </a:r>
            <a:r>
              <a:rPr lang="en-US" sz="2000" dirty="0" err="1" smtClean="0">
                <a:solidFill>
                  <a:srgbClr val="000000"/>
                </a:solidFill>
                <a:cs typeface="Arial"/>
              </a:rPr>
              <a:t>e</a:t>
            </a:r>
            <a:r>
              <a:rPr lang="en-US" sz="2000" dirty="0" err="1" smtClean="0">
                <a:solidFill>
                  <a:srgbClr val="000000"/>
                </a:solidFill>
                <a:latin typeface="Symbol" pitchFamily="18" charset="2"/>
                <a:cs typeface="Arial"/>
              </a:rPr>
              <a:t>p</a:t>
            </a:r>
            <a:r>
              <a:rPr lang="en-US" sz="2000" baseline="30000" dirty="0" err="1" smtClean="0">
                <a:solidFill>
                  <a:srgbClr val="000000"/>
                </a:solidFill>
                <a:latin typeface="Symbol" pitchFamily="18" charset="2"/>
                <a:cs typeface="Arial"/>
              </a:rPr>
              <a:t>+</a:t>
            </a:r>
            <a:r>
              <a:rPr lang="en-US" sz="2000" dirty="0" err="1" smtClean="0">
                <a:solidFill>
                  <a:srgbClr val="000000"/>
                </a:solidFill>
                <a:latin typeface="Symbol" pitchFamily="18" charset="2"/>
                <a:cs typeface="Arial"/>
              </a:rPr>
              <a:t>p</a:t>
            </a:r>
            <a:r>
              <a:rPr lang="en-US" sz="2000" baseline="30000" dirty="0" err="1" smtClean="0">
                <a:solidFill>
                  <a:srgbClr val="000000"/>
                </a:solidFill>
                <a:latin typeface="Arial"/>
                <a:cs typeface="Arial"/>
              </a:rPr>
              <a:t>-</a:t>
            </a:r>
            <a:r>
              <a:rPr lang="en-US" sz="2000" dirty="0" err="1" smtClean="0">
                <a:solidFill>
                  <a:srgbClr val="000000"/>
                </a:solidFill>
                <a:cs typeface="Arial"/>
              </a:rPr>
              <a:t>p</a:t>
            </a:r>
            <a:r>
              <a:rPr lang="en-US" sz="2000" dirty="0" smtClean="0">
                <a:solidFill>
                  <a:srgbClr val="000000"/>
                </a:solidFill>
                <a:cs typeface="Arial"/>
              </a:rPr>
              <a:t> </a:t>
            </a:r>
            <a:r>
              <a:rPr lang="en-US" sz="2000" dirty="0">
                <a:solidFill>
                  <a:srgbClr val="000000"/>
                </a:solidFill>
                <a:cs typeface="Arial"/>
              </a:rPr>
              <a:t>cross section were computed after further binning of each 2d cell over 5 variables, that describe the kinematic of the final hadron state.</a:t>
            </a:r>
            <a:endParaRPr lang="ru-RU" sz="2000" dirty="0">
              <a:solidFill>
                <a:srgbClr val="000000"/>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80693" y="653603"/>
            <a:ext cx="5953920" cy="4604197"/>
          </a:xfrm>
          <a:prstGeom prst="rect">
            <a:avLst/>
          </a:prstGeom>
        </p:spPr>
      </p:pic>
    </p:spTree>
    <p:extLst>
      <p:ext uri="{BB962C8B-B14F-4D97-AF65-F5344CB8AC3E}">
        <p14:creationId xmlns:p14="http://schemas.microsoft.com/office/powerpoint/2010/main" xmlns="" val="421076756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152400" y="0"/>
            <a:ext cx="8763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fontAlgn="base" hangingPunct="1">
              <a:spcBef>
                <a:spcPct val="0"/>
              </a:spcBef>
              <a:spcAft>
                <a:spcPct val="0"/>
              </a:spcAft>
            </a:pPr>
            <a:r>
              <a:rPr lang="en-US" dirty="0">
                <a:solidFill>
                  <a:srgbClr val="FF3300"/>
                </a:solidFill>
              </a:rPr>
              <a:t>Fully integrated </a:t>
            </a:r>
            <a:r>
              <a:rPr lang="en-US" dirty="0" err="1">
                <a:solidFill>
                  <a:srgbClr val="FF3300"/>
                </a:solidFill>
              </a:rPr>
              <a:t>N</a:t>
            </a:r>
            <a:r>
              <a:rPr lang="en-US" dirty="0" err="1">
                <a:solidFill>
                  <a:srgbClr val="FF3300"/>
                </a:solidFill>
                <a:latin typeface="Symbol" pitchFamily="18" charset="2"/>
              </a:rPr>
              <a:t>pp</a:t>
            </a:r>
            <a:r>
              <a:rPr lang="en-US" dirty="0">
                <a:solidFill>
                  <a:srgbClr val="FF3300"/>
                </a:solidFill>
              </a:rPr>
              <a:t> cross </a:t>
            </a:r>
            <a:r>
              <a:rPr lang="en-US" dirty="0" smtClean="0">
                <a:solidFill>
                  <a:srgbClr val="FF3300"/>
                </a:solidFill>
              </a:rPr>
              <a:t>sections in comparison with existing </a:t>
            </a:r>
            <a:r>
              <a:rPr lang="en-US" dirty="0">
                <a:solidFill>
                  <a:srgbClr val="FF3300"/>
                </a:solidFill>
              </a:rPr>
              <a:t>data</a:t>
            </a:r>
          </a:p>
        </p:txBody>
      </p:sp>
      <p:pic>
        <p:nvPicPr>
          <p:cNvPr id="21507"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7613" y="762000"/>
            <a:ext cx="65913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8" name="TextBox 3"/>
          <p:cNvSpPr txBox="1">
            <a:spLocks noChangeArrowheads="1"/>
          </p:cNvSpPr>
          <p:nvPr/>
        </p:nvSpPr>
        <p:spPr bwMode="auto">
          <a:xfrm>
            <a:off x="436563" y="5257800"/>
            <a:ext cx="81534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fontAlgn="base" hangingPunct="1">
              <a:spcBef>
                <a:spcPct val="0"/>
              </a:spcBef>
              <a:spcAft>
                <a:spcPct val="0"/>
              </a:spcAft>
            </a:pPr>
            <a:r>
              <a:rPr lang="en-US" dirty="0">
                <a:solidFill>
                  <a:srgbClr val="000000"/>
                </a:solidFill>
              </a:rPr>
              <a:t>Green dotes represent published data (</a:t>
            </a:r>
            <a:r>
              <a:rPr lang="en-US" dirty="0" err="1">
                <a:solidFill>
                  <a:srgbClr val="000000"/>
                </a:solidFill>
              </a:rPr>
              <a:t>Fedotov</a:t>
            </a:r>
            <a:r>
              <a:rPr lang="en-US" dirty="0">
                <a:solidFill>
                  <a:srgbClr val="000000"/>
                </a:solidFill>
              </a:rPr>
              <a:t> et al., CLAS Collaboration,  PRC79, 015204 (2009)) , while blue dotes are new e1e data. </a:t>
            </a:r>
            <a:r>
              <a:rPr lang="en-US" dirty="0">
                <a:solidFill>
                  <a:srgbClr val="FF0000"/>
                </a:solidFill>
              </a:rPr>
              <a:t>Good agreement in overlapped areas.</a:t>
            </a:r>
          </a:p>
        </p:txBody>
      </p:sp>
    </p:spTree>
    <p:extLst>
      <p:ext uri="{BB962C8B-B14F-4D97-AF65-F5344CB8AC3E}">
        <p14:creationId xmlns:p14="http://schemas.microsoft.com/office/powerpoint/2010/main" xmlns="" val="409281112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152400" y="0"/>
            <a:ext cx="8763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fontAlgn="base" hangingPunct="1">
              <a:spcBef>
                <a:spcPct val="0"/>
              </a:spcBef>
              <a:spcAft>
                <a:spcPct val="0"/>
              </a:spcAft>
            </a:pPr>
            <a:r>
              <a:rPr lang="en-US" dirty="0">
                <a:solidFill>
                  <a:srgbClr val="FF3300"/>
                </a:solidFill>
              </a:rPr>
              <a:t>Comparison with existing </a:t>
            </a:r>
            <a:r>
              <a:rPr lang="en-US" dirty="0" smtClean="0">
                <a:solidFill>
                  <a:srgbClr val="FF3300"/>
                </a:solidFill>
              </a:rPr>
              <a:t>data </a:t>
            </a:r>
            <a:r>
              <a:rPr lang="en-US" dirty="0">
                <a:solidFill>
                  <a:srgbClr val="FF3300"/>
                </a:solidFill>
              </a:rPr>
              <a:t>(</a:t>
            </a:r>
            <a:r>
              <a:rPr lang="en-US" dirty="0" smtClean="0">
                <a:solidFill>
                  <a:srgbClr val="FF3300"/>
                </a:solidFill>
              </a:rPr>
              <a:t>continued)</a:t>
            </a:r>
            <a:endParaRPr lang="en-US" dirty="0">
              <a:solidFill>
                <a:srgbClr val="FF3300"/>
              </a:solidFill>
            </a:endParaRPr>
          </a:p>
        </p:txBody>
      </p:sp>
      <p:pic>
        <p:nvPicPr>
          <p:cNvPr id="22531"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0200" y="751715"/>
            <a:ext cx="6490952" cy="4406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2" name="TextBox 3"/>
          <p:cNvSpPr txBox="1">
            <a:spLocks noChangeArrowheads="1"/>
          </p:cNvSpPr>
          <p:nvPr/>
        </p:nvSpPr>
        <p:spPr bwMode="auto">
          <a:xfrm>
            <a:off x="6858000" y="5133975"/>
            <a:ext cx="11414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fontAlgn="base" hangingPunct="1">
              <a:spcBef>
                <a:spcPct val="0"/>
              </a:spcBef>
              <a:spcAft>
                <a:spcPct val="0"/>
              </a:spcAft>
            </a:pPr>
            <a:r>
              <a:rPr lang="en-US" sz="2000">
                <a:solidFill>
                  <a:srgbClr val="000000"/>
                </a:solidFill>
              </a:rPr>
              <a:t>W (GeV)</a:t>
            </a:r>
          </a:p>
        </p:txBody>
      </p:sp>
      <p:sp>
        <p:nvSpPr>
          <p:cNvPr id="22533" name="TextBox 4"/>
          <p:cNvSpPr txBox="1">
            <a:spLocks noChangeArrowheads="1"/>
          </p:cNvSpPr>
          <p:nvPr/>
        </p:nvSpPr>
        <p:spPr bwMode="auto">
          <a:xfrm>
            <a:off x="76200" y="5399782"/>
            <a:ext cx="89916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just" eaLnBrk="1" fontAlgn="base" hangingPunct="1">
              <a:spcBef>
                <a:spcPct val="0"/>
              </a:spcBef>
              <a:spcAft>
                <a:spcPct val="0"/>
              </a:spcAft>
            </a:pPr>
            <a:r>
              <a:rPr lang="en-US" sz="1600" dirty="0">
                <a:solidFill>
                  <a:srgbClr val="000000"/>
                </a:solidFill>
              </a:rPr>
              <a:t>Solid red circles </a:t>
            </a:r>
            <a:r>
              <a:rPr lang="en-US" sz="1600" dirty="0" smtClean="0">
                <a:solidFill>
                  <a:srgbClr val="000000"/>
                </a:solidFill>
              </a:rPr>
              <a:t>represent </a:t>
            </a:r>
            <a:r>
              <a:rPr lang="en-US" sz="1600" dirty="0">
                <a:solidFill>
                  <a:srgbClr val="000000"/>
                </a:solidFill>
              </a:rPr>
              <a:t>M. </a:t>
            </a:r>
            <a:r>
              <a:rPr lang="en-US" sz="1600" dirty="0" err="1">
                <a:solidFill>
                  <a:srgbClr val="000000"/>
                </a:solidFill>
              </a:rPr>
              <a:t>Ripani</a:t>
            </a:r>
            <a:r>
              <a:rPr lang="en-US" sz="1600" dirty="0">
                <a:solidFill>
                  <a:srgbClr val="000000"/>
                </a:solidFill>
              </a:rPr>
              <a:t> data, while all other symbols </a:t>
            </a:r>
            <a:r>
              <a:rPr lang="en-US" sz="1600" dirty="0" smtClean="0">
                <a:solidFill>
                  <a:srgbClr val="000000"/>
                </a:solidFill>
              </a:rPr>
              <a:t>represent new </a:t>
            </a:r>
            <a:r>
              <a:rPr lang="en-US" sz="1600" dirty="0">
                <a:solidFill>
                  <a:srgbClr val="000000"/>
                </a:solidFill>
              </a:rPr>
              <a:t>e1e data at various Q</a:t>
            </a:r>
            <a:r>
              <a:rPr lang="en-US" sz="1600" baseline="30000" dirty="0">
                <a:solidFill>
                  <a:srgbClr val="000000"/>
                </a:solidFill>
              </a:rPr>
              <a:t>2</a:t>
            </a:r>
            <a:r>
              <a:rPr lang="en-US" sz="1600" dirty="0">
                <a:solidFill>
                  <a:srgbClr val="000000"/>
                </a:solidFill>
              </a:rPr>
              <a:t>. </a:t>
            </a:r>
            <a:r>
              <a:rPr lang="en-US" sz="1600" dirty="0">
                <a:solidFill>
                  <a:srgbClr val="FF0000"/>
                </a:solidFill>
              </a:rPr>
              <a:t>Good agreement between e1e data at Q</a:t>
            </a:r>
            <a:r>
              <a:rPr lang="en-US" sz="1600" baseline="30000" dirty="0">
                <a:solidFill>
                  <a:srgbClr val="FF0000"/>
                </a:solidFill>
              </a:rPr>
              <a:t>2</a:t>
            </a:r>
            <a:r>
              <a:rPr lang="en-US" sz="1600" dirty="0">
                <a:solidFill>
                  <a:srgbClr val="FF0000"/>
                </a:solidFill>
              </a:rPr>
              <a:t>=0.525 GeV</a:t>
            </a:r>
            <a:r>
              <a:rPr lang="en-US" sz="1600" baseline="30000" dirty="0">
                <a:solidFill>
                  <a:srgbClr val="FF0000"/>
                </a:solidFill>
              </a:rPr>
              <a:t>2</a:t>
            </a:r>
            <a:r>
              <a:rPr lang="en-US" sz="1600" dirty="0">
                <a:solidFill>
                  <a:srgbClr val="FF0000"/>
                </a:solidFill>
              </a:rPr>
              <a:t> and M. </a:t>
            </a:r>
            <a:r>
              <a:rPr lang="en-US" sz="1600" dirty="0" err="1">
                <a:solidFill>
                  <a:srgbClr val="FF0000"/>
                </a:solidFill>
              </a:rPr>
              <a:t>Ripani</a:t>
            </a:r>
            <a:r>
              <a:rPr lang="en-US" sz="1600" dirty="0">
                <a:solidFill>
                  <a:srgbClr val="FF0000"/>
                </a:solidFill>
              </a:rPr>
              <a:t> data at Q</a:t>
            </a:r>
            <a:r>
              <a:rPr lang="en-US" sz="1600" baseline="30000" dirty="0">
                <a:solidFill>
                  <a:srgbClr val="FF0000"/>
                </a:solidFill>
              </a:rPr>
              <a:t>2</a:t>
            </a:r>
            <a:r>
              <a:rPr lang="en-US" sz="1600" dirty="0">
                <a:solidFill>
                  <a:srgbClr val="FF0000"/>
                </a:solidFill>
              </a:rPr>
              <a:t>=0.65 GeV</a:t>
            </a:r>
            <a:r>
              <a:rPr lang="en-US" sz="1600" baseline="30000" dirty="0">
                <a:solidFill>
                  <a:srgbClr val="FF0000"/>
                </a:solidFill>
              </a:rPr>
              <a:t>2 </a:t>
            </a:r>
            <a:r>
              <a:rPr lang="en-US" sz="1600" dirty="0" smtClean="0">
                <a:solidFill>
                  <a:srgbClr val="FF0000"/>
                </a:solidFill>
              </a:rPr>
              <a:t>(PRL91 </a:t>
            </a:r>
            <a:r>
              <a:rPr lang="en-US" sz="1600" dirty="0">
                <a:solidFill>
                  <a:srgbClr val="FF0000"/>
                </a:solidFill>
              </a:rPr>
              <a:t>022002 (2003</a:t>
            </a:r>
            <a:r>
              <a:rPr lang="en-US" sz="1600" dirty="0" smtClean="0">
                <a:solidFill>
                  <a:srgbClr val="FF0000"/>
                </a:solidFill>
              </a:rPr>
              <a:t>)). </a:t>
            </a:r>
            <a:r>
              <a:rPr lang="en-US" sz="1600" dirty="0" smtClean="0">
                <a:solidFill>
                  <a:srgbClr val="000000"/>
                </a:solidFill>
              </a:rPr>
              <a:t> </a:t>
            </a:r>
            <a:r>
              <a:rPr lang="en-US" sz="1600" dirty="0">
                <a:solidFill>
                  <a:srgbClr val="000000"/>
                </a:solidFill>
              </a:rPr>
              <a:t>Note: M. </a:t>
            </a:r>
            <a:r>
              <a:rPr lang="en-US" sz="1600" dirty="0" err="1">
                <a:solidFill>
                  <a:srgbClr val="000000"/>
                </a:solidFill>
              </a:rPr>
              <a:t>Ripani</a:t>
            </a:r>
            <a:r>
              <a:rPr lang="en-US" sz="1600" dirty="0">
                <a:solidFill>
                  <a:srgbClr val="000000"/>
                </a:solidFill>
              </a:rPr>
              <a:t> data were averaged over wide Q</a:t>
            </a:r>
            <a:r>
              <a:rPr lang="en-US" sz="1600" baseline="30000" dirty="0">
                <a:solidFill>
                  <a:srgbClr val="000000"/>
                </a:solidFill>
              </a:rPr>
              <a:t>2</a:t>
            </a:r>
            <a:r>
              <a:rPr lang="en-US" sz="1600" dirty="0">
                <a:solidFill>
                  <a:srgbClr val="000000"/>
                </a:solidFill>
              </a:rPr>
              <a:t> bin from 0.5 to 0.8 GeV</a:t>
            </a:r>
            <a:r>
              <a:rPr lang="en-US" sz="1600" baseline="30000" dirty="0">
                <a:solidFill>
                  <a:srgbClr val="000000"/>
                </a:solidFill>
              </a:rPr>
              <a:t>2</a:t>
            </a:r>
            <a:r>
              <a:rPr lang="en-US" sz="1600" dirty="0">
                <a:solidFill>
                  <a:srgbClr val="000000"/>
                </a:solidFill>
              </a:rPr>
              <a:t> .</a:t>
            </a:r>
          </a:p>
        </p:txBody>
      </p:sp>
    </p:spTree>
    <p:extLst>
      <p:ext uri="{BB962C8B-B14F-4D97-AF65-F5344CB8AC3E}">
        <p14:creationId xmlns:p14="http://schemas.microsoft.com/office/powerpoint/2010/main" xmlns="" val="296488632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AAE6C73-49AB-4F7F-850D-EF423C9CAE35}" type="slidenum">
              <a:rPr lang="fr-FR" smtClean="0"/>
              <a:pPr/>
              <a:t>17</a:t>
            </a:fld>
            <a:endParaRPr lang="fr-FR"/>
          </a:p>
        </p:txBody>
      </p:sp>
      <p:sp>
        <p:nvSpPr>
          <p:cNvPr id="3" name="TextBox 2"/>
          <p:cNvSpPr txBox="1"/>
          <p:nvPr/>
        </p:nvSpPr>
        <p:spPr>
          <a:xfrm>
            <a:off x="3494468" y="71735"/>
            <a:ext cx="2133600" cy="461665"/>
          </a:xfrm>
          <a:prstGeom prst="rect">
            <a:avLst/>
          </a:prstGeom>
          <a:solidFill>
            <a:schemeClr val="bg1"/>
          </a:solidFill>
          <a:ln>
            <a:solidFill>
              <a:schemeClr val="bg1"/>
            </a:solidFill>
          </a:ln>
        </p:spPr>
        <p:txBody>
          <a:bodyPr wrap="square" rtlCol="0">
            <a:spAutoFit/>
          </a:bodyPr>
          <a:lstStyle/>
          <a:p>
            <a:pPr algn="ctr"/>
            <a:r>
              <a:rPr lang="en-US" sz="2400" dirty="0" smtClean="0">
                <a:solidFill>
                  <a:srgbClr val="FF0000"/>
                </a:solidFill>
              </a:rPr>
              <a:t>Conclusion</a:t>
            </a:r>
            <a:r>
              <a:rPr lang="en-US" sz="2400" dirty="0">
                <a:solidFill>
                  <a:srgbClr val="FF0000"/>
                </a:solidFill>
              </a:rPr>
              <a:t>s</a:t>
            </a:r>
          </a:p>
        </p:txBody>
      </p:sp>
      <p:sp>
        <p:nvSpPr>
          <p:cNvPr id="4" name="TextBox 3"/>
          <p:cNvSpPr txBox="1"/>
          <p:nvPr/>
        </p:nvSpPr>
        <p:spPr>
          <a:xfrm>
            <a:off x="381000" y="1600200"/>
            <a:ext cx="8229600" cy="4462760"/>
          </a:xfrm>
          <a:prstGeom prst="rect">
            <a:avLst/>
          </a:prstGeom>
          <a:noFill/>
        </p:spPr>
        <p:txBody>
          <a:bodyPr wrap="square" rtlCol="0">
            <a:spAutoFit/>
          </a:bodyPr>
          <a:lstStyle/>
          <a:p>
            <a:pPr marL="285750" indent="-285750">
              <a:buFontTx/>
              <a:buChar char="-"/>
            </a:pPr>
            <a:r>
              <a:rPr lang="en-US" sz="2400" dirty="0" smtClean="0"/>
              <a:t>Preliminary data on </a:t>
            </a:r>
            <a:r>
              <a:rPr lang="en-US" sz="2400" dirty="0" err="1">
                <a:solidFill>
                  <a:srgbClr val="000000"/>
                </a:solidFill>
                <a:latin typeface="Symbol" pitchFamily="18" charset="2"/>
              </a:rPr>
              <a:t>g</a:t>
            </a:r>
            <a:r>
              <a:rPr lang="en-US" sz="2400" baseline="-25000" dirty="0" err="1">
                <a:solidFill>
                  <a:srgbClr val="000000"/>
                </a:solidFill>
              </a:rPr>
              <a:t>v</a:t>
            </a:r>
            <a:r>
              <a:rPr lang="en-US" sz="2400" dirty="0" err="1">
                <a:solidFill>
                  <a:srgbClr val="000000"/>
                </a:solidFill>
              </a:rPr>
              <a:t>p</a:t>
            </a:r>
            <a:r>
              <a:rPr lang="en-US" sz="2400" dirty="0" err="1">
                <a:solidFill>
                  <a:srgbClr val="000000"/>
                </a:solidFill>
                <a:latin typeface="Arial"/>
                <a:cs typeface="Arial"/>
              </a:rPr>
              <a:t>→</a:t>
            </a:r>
            <a:r>
              <a:rPr lang="en-US" sz="2400" dirty="0" err="1" smtClean="0">
                <a:solidFill>
                  <a:srgbClr val="000000"/>
                </a:solidFill>
                <a:latin typeface="Symbol" pitchFamily="18" charset="2"/>
                <a:cs typeface="Arial"/>
              </a:rPr>
              <a:t>p</a:t>
            </a:r>
            <a:r>
              <a:rPr lang="en-US" sz="2400" baseline="30000" dirty="0" err="1" smtClean="0">
                <a:solidFill>
                  <a:srgbClr val="000000"/>
                </a:solidFill>
                <a:latin typeface="Arial"/>
                <a:cs typeface="Arial"/>
              </a:rPr>
              <a:t>+</a:t>
            </a:r>
            <a:r>
              <a:rPr lang="en-US" sz="2400" dirty="0" err="1" smtClean="0">
                <a:solidFill>
                  <a:srgbClr val="000000"/>
                </a:solidFill>
                <a:latin typeface="Symbol" pitchFamily="18" charset="2"/>
                <a:cs typeface="Arial"/>
              </a:rPr>
              <a:t>p</a:t>
            </a:r>
            <a:r>
              <a:rPr lang="en-US" sz="2400" baseline="30000" dirty="0" err="1" smtClean="0">
                <a:solidFill>
                  <a:srgbClr val="000000"/>
                </a:solidFill>
                <a:latin typeface="Arial"/>
                <a:cs typeface="Arial"/>
              </a:rPr>
              <a:t>-</a:t>
            </a:r>
            <a:r>
              <a:rPr lang="en-US" sz="2400" dirty="0" err="1" smtClean="0">
                <a:solidFill>
                  <a:srgbClr val="000000"/>
                </a:solidFill>
                <a:cs typeface="Arial"/>
              </a:rPr>
              <a:t>p</a:t>
            </a:r>
            <a:r>
              <a:rPr lang="en-US" sz="2400" dirty="0" smtClean="0">
                <a:solidFill>
                  <a:srgbClr val="000000"/>
                </a:solidFill>
                <a:cs typeface="Arial"/>
              </a:rPr>
              <a:t> cross sections were obtained for W from 1.4 </a:t>
            </a:r>
            <a:r>
              <a:rPr lang="en-US" sz="2400" dirty="0" err="1" smtClean="0">
                <a:solidFill>
                  <a:srgbClr val="000000"/>
                </a:solidFill>
                <a:cs typeface="Arial"/>
              </a:rPr>
              <a:t>GeV</a:t>
            </a:r>
            <a:r>
              <a:rPr lang="en-US" sz="2400" dirty="0" smtClean="0">
                <a:solidFill>
                  <a:srgbClr val="000000"/>
                </a:solidFill>
                <a:cs typeface="Arial"/>
              </a:rPr>
              <a:t> to </a:t>
            </a:r>
            <a:r>
              <a:rPr lang="en-US" sz="2400" dirty="0" smtClean="0"/>
              <a:t> 1.8 </a:t>
            </a:r>
            <a:r>
              <a:rPr lang="en-US" sz="2400" dirty="0" err="1" smtClean="0"/>
              <a:t>GeV</a:t>
            </a:r>
            <a:r>
              <a:rPr lang="en-US" sz="2400" dirty="0" smtClean="0"/>
              <a:t> and Q</a:t>
            </a:r>
            <a:r>
              <a:rPr lang="en-US" sz="2400" baseline="30000" dirty="0" smtClean="0"/>
              <a:t>2</a:t>
            </a:r>
            <a:r>
              <a:rPr lang="en-US" sz="2400" dirty="0" smtClean="0"/>
              <a:t> from 0.4 GeV</a:t>
            </a:r>
            <a:r>
              <a:rPr lang="en-US" sz="2400" baseline="30000" dirty="0" smtClean="0"/>
              <a:t>2</a:t>
            </a:r>
            <a:r>
              <a:rPr lang="en-US" sz="2400" dirty="0" smtClean="0"/>
              <a:t> to 1.1 GeV</a:t>
            </a:r>
            <a:r>
              <a:rPr lang="en-US" sz="2400" baseline="30000" dirty="0" smtClean="0"/>
              <a:t>2</a:t>
            </a:r>
          </a:p>
          <a:p>
            <a:pPr marL="285750" indent="-285750">
              <a:buFontTx/>
              <a:buChar char="-"/>
            </a:pPr>
            <a:endParaRPr lang="en-US" sz="2400" baseline="30000" dirty="0" smtClean="0"/>
          </a:p>
          <a:p>
            <a:pPr marL="285750" indent="-285750">
              <a:buFontTx/>
              <a:buChar char="-"/>
            </a:pPr>
            <a:r>
              <a:rPr lang="en-US" sz="2400" dirty="0" smtClean="0"/>
              <a:t>Kinematic coverage </a:t>
            </a:r>
            <a:r>
              <a:rPr lang="en-US" sz="2400" dirty="0"/>
              <a:t>and statistics </a:t>
            </a:r>
            <a:r>
              <a:rPr lang="en-US" sz="2400" dirty="0" smtClean="0"/>
              <a:t>exceed </a:t>
            </a:r>
            <a:r>
              <a:rPr lang="en-US" sz="2400" dirty="0"/>
              <a:t>the previously available CLAS </a:t>
            </a:r>
            <a:r>
              <a:rPr lang="en-US" sz="2400" dirty="0" smtClean="0"/>
              <a:t>data </a:t>
            </a:r>
            <a:r>
              <a:rPr lang="en-US" sz="2400" dirty="0"/>
              <a:t>and allow for a six times finer binning in </a:t>
            </a:r>
            <a:r>
              <a:rPr lang="en-US" sz="2400" dirty="0" smtClean="0"/>
              <a:t>Q</a:t>
            </a:r>
            <a:r>
              <a:rPr lang="en-US" sz="2400" baseline="30000" dirty="0" smtClean="0"/>
              <a:t>2</a:t>
            </a:r>
          </a:p>
          <a:p>
            <a:pPr marL="285750" indent="-285750">
              <a:buFontTx/>
              <a:buChar char="-"/>
            </a:pPr>
            <a:endParaRPr lang="en-US" sz="2400" baseline="30000" dirty="0"/>
          </a:p>
          <a:p>
            <a:pPr marL="285750" indent="-285750">
              <a:buFontTx/>
              <a:buChar char="-"/>
            </a:pPr>
            <a:r>
              <a:rPr lang="en-US" sz="2400" dirty="0"/>
              <a:t>The phenomenological analysis </a:t>
            </a:r>
            <a:r>
              <a:rPr lang="en-US" sz="2400" dirty="0" smtClean="0"/>
              <a:t>of this </a:t>
            </a:r>
            <a:r>
              <a:rPr lang="en-US" sz="2400" dirty="0"/>
              <a:t>data  will extend considerably the available information on the </a:t>
            </a:r>
            <a:r>
              <a:rPr lang="en-US" sz="2400" dirty="0" smtClean="0"/>
              <a:t>Q</a:t>
            </a:r>
            <a:r>
              <a:rPr lang="en-US" sz="2400" baseline="30000" dirty="0" smtClean="0"/>
              <a:t>2</a:t>
            </a:r>
            <a:r>
              <a:rPr lang="en-US" sz="2400" dirty="0" smtClean="0"/>
              <a:t> evolution </a:t>
            </a:r>
            <a:r>
              <a:rPr lang="en-US" sz="2400" dirty="0"/>
              <a:t>of the high lying N* </a:t>
            </a:r>
            <a:r>
              <a:rPr lang="en-US" sz="2400" dirty="0" err="1"/>
              <a:t>electrocouplings</a:t>
            </a:r>
            <a:endParaRPr lang="en-US" sz="2400" dirty="0" smtClean="0"/>
          </a:p>
          <a:p>
            <a:pPr marL="285750" indent="-285750">
              <a:buFontTx/>
              <a:buChar char="-"/>
            </a:pPr>
            <a:endParaRPr lang="en-US" dirty="0" smtClean="0"/>
          </a:p>
          <a:p>
            <a:pPr marL="285750" indent="-285750">
              <a:buFontTx/>
              <a:buChar char="-"/>
            </a:pPr>
            <a:endParaRPr lang="en-US" dirty="0"/>
          </a:p>
        </p:txBody>
      </p:sp>
    </p:spTree>
    <p:extLst>
      <p:ext uri="{BB962C8B-B14F-4D97-AF65-F5344CB8AC3E}">
        <p14:creationId xmlns:p14="http://schemas.microsoft.com/office/powerpoint/2010/main" xmlns="" val="84170710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3"/>
          <p:cNvSpPr>
            <a:spLocks noChangeArrowheads="1"/>
          </p:cNvSpPr>
          <p:nvPr/>
        </p:nvSpPr>
        <p:spPr bwMode="auto">
          <a:xfrm>
            <a:off x="457200" y="60325"/>
            <a:ext cx="7948613" cy="461665"/>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2400" dirty="0">
                <a:solidFill>
                  <a:srgbClr val="FF0000"/>
                </a:solidFill>
              </a:rPr>
              <a:t>Why  is </a:t>
            </a:r>
            <a:r>
              <a:rPr lang="en-US" sz="2400" dirty="0" smtClean="0">
                <a:solidFill>
                  <a:srgbClr val="FF0000"/>
                </a:solidFill>
                <a:latin typeface="Symbol" pitchFamily="18" charset="2"/>
              </a:rPr>
              <a:t>p</a:t>
            </a:r>
            <a:r>
              <a:rPr lang="en-US" sz="2400" baseline="30000" dirty="0" smtClean="0">
                <a:solidFill>
                  <a:srgbClr val="FF0000"/>
                </a:solidFill>
                <a:latin typeface="Symbol" pitchFamily="18" charset="2"/>
              </a:rPr>
              <a:t>+</a:t>
            </a:r>
            <a:r>
              <a:rPr lang="en-US" sz="2400" dirty="0" smtClean="0">
                <a:solidFill>
                  <a:srgbClr val="FF0000"/>
                </a:solidFill>
                <a:latin typeface="Symbol" pitchFamily="18" charset="2"/>
              </a:rPr>
              <a:t>p</a:t>
            </a:r>
            <a:r>
              <a:rPr lang="en-US" sz="2400" baseline="30000" dirty="0" smtClean="0">
                <a:solidFill>
                  <a:srgbClr val="FF0000"/>
                </a:solidFill>
                <a:latin typeface="Symbol" pitchFamily="18" charset="2"/>
              </a:rPr>
              <a:t>-</a:t>
            </a:r>
            <a:r>
              <a:rPr lang="en-US" sz="2400" dirty="0" smtClean="0">
                <a:solidFill>
                  <a:srgbClr val="FF0000"/>
                </a:solidFill>
              </a:rPr>
              <a:t>p </a:t>
            </a:r>
            <a:r>
              <a:rPr lang="en-US" sz="2400" dirty="0" err="1">
                <a:solidFill>
                  <a:srgbClr val="FF0000"/>
                </a:solidFill>
              </a:rPr>
              <a:t>electroproduction</a:t>
            </a:r>
            <a:r>
              <a:rPr lang="en-US" sz="2400" dirty="0">
                <a:solidFill>
                  <a:srgbClr val="FF0000"/>
                </a:solidFill>
              </a:rPr>
              <a:t> </a:t>
            </a:r>
            <a:r>
              <a:rPr lang="en-US" sz="2400" dirty="0" smtClean="0">
                <a:solidFill>
                  <a:srgbClr val="FF0000"/>
                </a:solidFill>
              </a:rPr>
              <a:t>important</a:t>
            </a:r>
            <a:r>
              <a:rPr lang="en-US" sz="2400" dirty="0">
                <a:solidFill>
                  <a:srgbClr val="FF0000"/>
                </a:solidFill>
              </a:rPr>
              <a:t>?</a:t>
            </a:r>
            <a:endParaRPr lang="en-US" sz="2400" dirty="0">
              <a:solidFill>
                <a:srgbClr val="000000"/>
              </a:solidFill>
            </a:endParaRPr>
          </a:p>
        </p:txBody>
      </p:sp>
      <p:grpSp>
        <p:nvGrpSpPr>
          <p:cNvPr id="73732" name="Group 15"/>
          <p:cNvGrpSpPr>
            <a:grpSpLocks/>
          </p:cNvGrpSpPr>
          <p:nvPr/>
        </p:nvGrpSpPr>
        <p:grpSpPr bwMode="auto">
          <a:xfrm>
            <a:off x="352425" y="825110"/>
            <a:ext cx="858838" cy="858837"/>
            <a:chOff x="1251" y="695"/>
            <a:chExt cx="573" cy="641"/>
          </a:xfrm>
        </p:grpSpPr>
        <p:sp>
          <p:nvSpPr>
            <p:cNvPr id="73767" name="Line 16"/>
            <p:cNvSpPr>
              <a:spLocks noChangeShapeType="1"/>
            </p:cNvSpPr>
            <p:nvPr/>
          </p:nvSpPr>
          <p:spPr bwMode="auto">
            <a:xfrm flipV="1">
              <a:off x="1716" y="695"/>
              <a:ext cx="108" cy="377"/>
            </a:xfrm>
            <a:prstGeom prst="line">
              <a:avLst/>
            </a:prstGeom>
            <a:noFill/>
            <a:ln w="9525">
              <a:solidFill>
                <a:srgbClr val="FF0000"/>
              </a:solidFill>
              <a:round/>
              <a:headEnd/>
              <a:tailEnd type="triangle" w="med" len="med"/>
            </a:ln>
          </p:spPr>
          <p:txBody>
            <a:bodyPr/>
            <a:lstStyle/>
            <a:p>
              <a:pPr algn="ctr" eaLnBrk="0" fontAlgn="base" hangingPunct="0">
                <a:spcBef>
                  <a:spcPct val="0"/>
                </a:spcBef>
                <a:spcAft>
                  <a:spcPct val="0"/>
                </a:spcAft>
              </a:pPr>
              <a:endParaRPr lang="en-US" sz="3600">
                <a:solidFill>
                  <a:srgbClr val="000000"/>
                </a:solidFill>
              </a:endParaRPr>
            </a:p>
          </p:txBody>
        </p:sp>
        <p:grpSp>
          <p:nvGrpSpPr>
            <p:cNvPr id="73768" name="Group 17"/>
            <p:cNvGrpSpPr>
              <a:grpSpLocks/>
            </p:cNvGrpSpPr>
            <p:nvPr/>
          </p:nvGrpSpPr>
          <p:grpSpPr bwMode="auto">
            <a:xfrm>
              <a:off x="1251" y="1078"/>
              <a:ext cx="465" cy="258"/>
              <a:chOff x="1251" y="1078"/>
              <a:chExt cx="465" cy="258"/>
            </a:xfrm>
          </p:grpSpPr>
          <p:sp>
            <p:nvSpPr>
              <p:cNvPr id="73769" name="Line 18"/>
              <p:cNvSpPr>
                <a:spLocks noChangeShapeType="1"/>
              </p:cNvSpPr>
              <p:nvPr/>
            </p:nvSpPr>
            <p:spPr bwMode="auto">
              <a:xfrm flipV="1">
                <a:off x="1251" y="1197"/>
                <a:ext cx="254" cy="139"/>
              </a:xfrm>
              <a:prstGeom prst="line">
                <a:avLst/>
              </a:prstGeom>
              <a:noFill/>
              <a:ln w="9525">
                <a:solidFill>
                  <a:srgbClr val="FF0000"/>
                </a:solidFill>
                <a:round/>
                <a:headEnd/>
                <a:tailEnd type="triangle" w="med" len="med"/>
              </a:ln>
            </p:spPr>
            <p:txBody>
              <a:bodyPr/>
              <a:lstStyle/>
              <a:p>
                <a:pPr algn="ctr" eaLnBrk="0" fontAlgn="base" hangingPunct="0">
                  <a:spcBef>
                    <a:spcPct val="0"/>
                  </a:spcBef>
                  <a:spcAft>
                    <a:spcPct val="0"/>
                  </a:spcAft>
                </a:pPr>
                <a:endParaRPr lang="en-US" sz="3600">
                  <a:solidFill>
                    <a:srgbClr val="000000"/>
                  </a:solidFill>
                </a:endParaRPr>
              </a:p>
            </p:txBody>
          </p:sp>
          <p:sp>
            <p:nvSpPr>
              <p:cNvPr id="73770" name="Line 19"/>
              <p:cNvSpPr>
                <a:spLocks noChangeShapeType="1"/>
              </p:cNvSpPr>
              <p:nvPr/>
            </p:nvSpPr>
            <p:spPr bwMode="auto">
              <a:xfrm flipV="1">
                <a:off x="1486" y="1078"/>
                <a:ext cx="230" cy="131"/>
              </a:xfrm>
              <a:prstGeom prst="line">
                <a:avLst/>
              </a:prstGeom>
              <a:noFill/>
              <a:ln w="9525">
                <a:solidFill>
                  <a:srgbClr val="FF0000"/>
                </a:solidFill>
                <a:round/>
                <a:headEnd/>
                <a:tailEnd/>
              </a:ln>
            </p:spPr>
            <p:txBody>
              <a:bodyPr/>
              <a:lstStyle/>
              <a:p>
                <a:pPr algn="ctr" eaLnBrk="0" fontAlgn="base" hangingPunct="0">
                  <a:spcBef>
                    <a:spcPct val="0"/>
                  </a:spcBef>
                  <a:spcAft>
                    <a:spcPct val="0"/>
                  </a:spcAft>
                </a:pPr>
                <a:endParaRPr lang="en-US" sz="3600">
                  <a:solidFill>
                    <a:srgbClr val="000000"/>
                  </a:solidFill>
                </a:endParaRPr>
              </a:p>
            </p:txBody>
          </p:sp>
        </p:grpSp>
      </p:grpSp>
      <p:sp>
        <p:nvSpPr>
          <p:cNvPr id="73733" name="Freeform 20"/>
          <p:cNvSpPr>
            <a:spLocks/>
          </p:cNvSpPr>
          <p:nvPr/>
        </p:nvSpPr>
        <p:spPr bwMode="auto">
          <a:xfrm rot="1980000">
            <a:off x="987425" y="1483922"/>
            <a:ext cx="863600" cy="65088"/>
          </a:xfrm>
          <a:custGeom>
            <a:avLst/>
            <a:gdLst>
              <a:gd name="T0" fmla="*/ 0 w 576"/>
              <a:gd name="T1" fmla="*/ 2147483647 h 48"/>
              <a:gd name="T2" fmla="*/ 2147483647 w 576"/>
              <a:gd name="T3" fmla="*/ 0 h 48"/>
              <a:gd name="T4" fmla="*/ 2147483647 w 576"/>
              <a:gd name="T5" fmla="*/ 2147483647 h 48"/>
              <a:gd name="T6" fmla="*/ 2147483647 w 576"/>
              <a:gd name="T7" fmla="*/ 0 h 48"/>
              <a:gd name="T8" fmla="*/ 2147483647 w 576"/>
              <a:gd name="T9" fmla="*/ 2147483647 h 48"/>
              <a:gd name="T10" fmla="*/ 2147483647 w 576"/>
              <a:gd name="T11" fmla="*/ 0 h 48"/>
              <a:gd name="T12" fmla="*/ 2147483647 w 576"/>
              <a:gd name="T13" fmla="*/ 2147483647 h 48"/>
              <a:gd name="T14" fmla="*/ 2147483647 w 576"/>
              <a:gd name="T15" fmla="*/ 0 h 48"/>
              <a:gd name="T16" fmla="*/ 2147483647 w 576"/>
              <a:gd name="T17" fmla="*/ 2147483647 h 48"/>
              <a:gd name="T18" fmla="*/ 2147483647 w 576"/>
              <a:gd name="T19" fmla="*/ 0 h 48"/>
              <a:gd name="T20" fmla="*/ 2147483647 w 576"/>
              <a:gd name="T21" fmla="*/ 2147483647 h 48"/>
              <a:gd name="T22" fmla="*/ 2147483647 w 576"/>
              <a:gd name="T23" fmla="*/ 0 h 48"/>
              <a:gd name="T24" fmla="*/ 2147483647 w 576"/>
              <a:gd name="T25" fmla="*/ 2147483647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6"/>
              <a:gd name="T40" fmla="*/ 0 h 48"/>
              <a:gd name="T41" fmla="*/ 576 w 576"/>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6" h="48">
                <a:moveTo>
                  <a:pt x="0" y="48"/>
                </a:moveTo>
                <a:cubicBezTo>
                  <a:pt x="16" y="24"/>
                  <a:pt x="32" y="0"/>
                  <a:pt x="48" y="0"/>
                </a:cubicBezTo>
                <a:cubicBezTo>
                  <a:pt x="64" y="0"/>
                  <a:pt x="80" y="48"/>
                  <a:pt x="96" y="48"/>
                </a:cubicBezTo>
                <a:cubicBezTo>
                  <a:pt x="112" y="48"/>
                  <a:pt x="128" y="0"/>
                  <a:pt x="144" y="0"/>
                </a:cubicBezTo>
                <a:cubicBezTo>
                  <a:pt x="160" y="0"/>
                  <a:pt x="176" y="48"/>
                  <a:pt x="192" y="48"/>
                </a:cubicBezTo>
                <a:cubicBezTo>
                  <a:pt x="208" y="48"/>
                  <a:pt x="224" y="0"/>
                  <a:pt x="240" y="0"/>
                </a:cubicBezTo>
                <a:cubicBezTo>
                  <a:pt x="256" y="0"/>
                  <a:pt x="272" y="48"/>
                  <a:pt x="288" y="48"/>
                </a:cubicBezTo>
                <a:cubicBezTo>
                  <a:pt x="304" y="48"/>
                  <a:pt x="320" y="0"/>
                  <a:pt x="336" y="0"/>
                </a:cubicBezTo>
                <a:cubicBezTo>
                  <a:pt x="352" y="0"/>
                  <a:pt x="368" y="48"/>
                  <a:pt x="384" y="48"/>
                </a:cubicBezTo>
                <a:cubicBezTo>
                  <a:pt x="400" y="48"/>
                  <a:pt x="416" y="0"/>
                  <a:pt x="432" y="0"/>
                </a:cubicBezTo>
                <a:cubicBezTo>
                  <a:pt x="448" y="0"/>
                  <a:pt x="464" y="48"/>
                  <a:pt x="480" y="48"/>
                </a:cubicBezTo>
                <a:cubicBezTo>
                  <a:pt x="496" y="48"/>
                  <a:pt x="512" y="0"/>
                  <a:pt x="528" y="0"/>
                </a:cubicBezTo>
                <a:cubicBezTo>
                  <a:pt x="544" y="0"/>
                  <a:pt x="568" y="40"/>
                  <a:pt x="576" y="48"/>
                </a:cubicBezTo>
              </a:path>
            </a:pathLst>
          </a:custGeom>
          <a:noFill/>
          <a:ln w="9525">
            <a:solidFill>
              <a:srgbClr val="FF0000"/>
            </a:solidFill>
            <a:round/>
            <a:headEnd/>
            <a:tailEnd/>
          </a:ln>
        </p:spPr>
        <p:txBody>
          <a:bodyPr/>
          <a:lstStyle/>
          <a:p>
            <a:pPr algn="ctr" eaLnBrk="0" fontAlgn="base" hangingPunct="0">
              <a:spcBef>
                <a:spcPct val="0"/>
              </a:spcBef>
              <a:spcAft>
                <a:spcPct val="0"/>
              </a:spcAft>
            </a:pPr>
            <a:endParaRPr lang="en-US" sz="3600">
              <a:solidFill>
                <a:srgbClr val="000000"/>
              </a:solidFill>
            </a:endParaRPr>
          </a:p>
        </p:txBody>
      </p:sp>
      <p:sp>
        <p:nvSpPr>
          <p:cNvPr id="73734" name="Line 25"/>
          <p:cNvSpPr>
            <a:spLocks noChangeShapeType="1"/>
          </p:cNvSpPr>
          <p:nvPr/>
        </p:nvSpPr>
        <p:spPr bwMode="auto">
          <a:xfrm>
            <a:off x="1898650" y="1839522"/>
            <a:ext cx="933450" cy="0"/>
          </a:xfrm>
          <a:prstGeom prst="line">
            <a:avLst/>
          </a:prstGeom>
          <a:noFill/>
          <a:ln w="25400">
            <a:solidFill>
              <a:schemeClr val="tx1"/>
            </a:solidFill>
            <a:round/>
            <a:headEnd/>
            <a:tailEnd/>
          </a:ln>
        </p:spPr>
        <p:txBody>
          <a:bodyPr/>
          <a:lstStyle/>
          <a:p>
            <a:pPr algn="ctr" eaLnBrk="0" fontAlgn="base" hangingPunct="0">
              <a:spcBef>
                <a:spcPct val="0"/>
              </a:spcBef>
              <a:spcAft>
                <a:spcPct val="0"/>
              </a:spcAft>
            </a:pPr>
            <a:endParaRPr lang="en-US" sz="3600">
              <a:solidFill>
                <a:srgbClr val="000000"/>
              </a:solidFill>
            </a:endParaRPr>
          </a:p>
        </p:txBody>
      </p:sp>
      <p:sp>
        <p:nvSpPr>
          <p:cNvPr id="73735" name="Line 27"/>
          <p:cNvSpPr>
            <a:spLocks noChangeShapeType="1"/>
          </p:cNvSpPr>
          <p:nvPr/>
        </p:nvSpPr>
        <p:spPr bwMode="auto">
          <a:xfrm flipV="1">
            <a:off x="2938463" y="1158485"/>
            <a:ext cx="461962" cy="536575"/>
          </a:xfrm>
          <a:prstGeom prst="line">
            <a:avLst/>
          </a:prstGeom>
          <a:noFill/>
          <a:ln w="31750">
            <a:solidFill>
              <a:srgbClr val="339966"/>
            </a:solidFill>
            <a:prstDash val="sysDot"/>
            <a:round/>
            <a:headEnd/>
            <a:tailEnd type="triangle" w="med" len="med"/>
          </a:ln>
        </p:spPr>
        <p:txBody>
          <a:bodyPr/>
          <a:lstStyle/>
          <a:p>
            <a:pPr algn="ctr" eaLnBrk="0" fontAlgn="base" hangingPunct="0">
              <a:spcBef>
                <a:spcPct val="0"/>
              </a:spcBef>
              <a:spcAft>
                <a:spcPct val="0"/>
              </a:spcAft>
            </a:pPr>
            <a:endParaRPr lang="en-US" sz="3600">
              <a:solidFill>
                <a:srgbClr val="000000"/>
              </a:solidFill>
            </a:endParaRPr>
          </a:p>
        </p:txBody>
      </p:sp>
      <p:sp>
        <p:nvSpPr>
          <p:cNvPr id="73736" name="AutoShape 28"/>
          <p:cNvSpPr>
            <a:spLocks noChangeArrowheads="1"/>
          </p:cNvSpPr>
          <p:nvPr/>
        </p:nvSpPr>
        <p:spPr bwMode="auto">
          <a:xfrm rot="9000000">
            <a:off x="3065463" y="1844285"/>
            <a:ext cx="104775" cy="544512"/>
          </a:xfrm>
          <a:prstGeom prst="upArrow">
            <a:avLst>
              <a:gd name="adj1" fmla="val 50000"/>
              <a:gd name="adj2" fmla="val 129924"/>
            </a:avLst>
          </a:prstGeom>
          <a:solidFill>
            <a:schemeClr val="tx1"/>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ru-RU" sz="3600">
              <a:solidFill>
                <a:srgbClr val="000000"/>
              </a:solidFill>
            </a:endParaRPr>
          </a:p>
        </p:txBody>
      </p:sp>
      <p:sp>
        <p:nvSpPr>
          <p:cNvPr id="73737" name="Text Box 31"/>
          <p:cNvSpPr txBox="1">
            <a:spLocks noChangeArrowheads="1"/>
          </p:cNvSpPr>
          <p:nvPr/>
        </p:nvSpPr>
        <p:spPr bwMode="auto">
          <a:xfrm>
            <a:off x="1322388" y="1053710"/>
            <a:ext cx="496887" cy="457200"/>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l-GR" sz="2400">
                <a:solidFill>
                  <a:srgbClr val="FF0000"/>
                </a:solidFill>
                <a:latin typeface="Times New Roman" pitchFamily="18" charset="0"/>
                <a:cs typeface="Times New Roman" pitchFamily="18" charset="0"/>
              </a:rPr>
              <a:t>γ</a:t>
            </a:r>
            <a:r>
              <a:rPr lang="en-US" sz="2400" baseline="-25000">
                <a:solidFill>
                  <a:srgbClr val="FF0000"/>
                </a:solidFill>
                <a:latin typeface="Times New Roman" pitchFamily="18" charset="0"/>
                <a:cs typeface="Times New Roman" pitchFamily="18" charset="0"/>
              </a:rPr>
              <a:t>v</a:t>
            </a:r>
            <a:r>
              <a:rPr lang="en-US" sz="2400">
                <a:solidFill>
                  <a:srgbClr val="FF0000"/>
                </a:solidFill>
                <a:latin typeface="Times New Roman" pitchFamily="18" charset="0"/>
                <a:cs typeface="Times New Roman" pitchFamily="18" charset="0"/>
              </a:rPr>
              <a:t> </a:t>
            </a:r>
            <a:endParaRPr lang="el-GR" sz="2400">
              <a:solidFill>
                <a:srgbClr val="FF0000"/>
              </a:solidFill>
              <a:latin typeface="Times New Roman" pitchFamily="18" charset="0"/>
              <a:cs typeface="Times New Roman" pitchFamily="18" charset="0"/>
            </a:endParaRPr>
          </a:p>
        </p:txBody>
      </p:sp>
      <p:sp>
        <p:nvSpPr>
          <p:cNvPr id="73738" name="Text Box 32"/>
          <p:cNvSpPr txBox="1">
            <a:spLocks noChangeArrowheads="1"/>
          </p:cNvSpPr>
          <p:nvPr/>
        </p:nvSpPr>
        <p:spPr bwMode="auto">
          <a:xfrm>
            <a:off x="1190625" y="1887147"/>
            <a:ext cx="303213" cy="366713"/>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dirty="0">
                <a:solidFill>
                  <a:srgbClr val="000000"/>
                </a:solidFill>
                <a:latin typeface="MS Reference Sans Serif" pitchFamily="34" charset="0"/>
              </a:rPr>
              <a:t>N</a:t>
            </a:r>
          </a:p>
        </p:txBody>
      </p:sp>
      <p:sp>
        <p:nvSpPr>
          <p:cNvPr id="73739" name="Text Box 33"/>
          <p:cNvSpPr txBox="1">
            <a:spLocks noChangeArrowheads="1"/>
          </p:cNvSpPr>
          <p:nvPr/>
        </p:nvSpPr>
        <p:spPr bwMode="auto">
          <a:xfrm>
            <a:off x="3182938" y="1853810"/>
            <a:ext cx="1095375" cy="366712"/>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dirty="0">
                <a:solidFill>
                  <a:srgbClr val="000000"/>
                </a:solidFill>
                <a:latin typeface="MS Reference Sans Serif" pitchFamily="34" charset="0"/>
              </a:rPr>
              <a:t>N</a:t>
            </a:r>
            <a:r>
              <a:rPr lang="en-US" b="1" dirty="0">
                <a:solidFill>
                  <a:srgbClr val="000000"/>
                </a:solidFill>
                <a:latin typeface="MS Reference Sans Serif" pitchFamily="34" charset="0"/>
              </a:rPr>
              <a:t>’</a:t>
            </a:r>
            <a:endParaRPr lang="en-US" b="1" dirty="0">
              <a:solidFill>
                <a:srgbClr val="000000"/>
              </a:solidFill>
              <a:latin typeface="Symbol" pitchFamily="18" charset="2"/>
            </a:endParaRPr>
          </a:p>
        </p:txBody>
      </p:sp>
      <p:sp>
        <p:nvSpPr>
          <p:cNvPr id="73740" name="Text Box 34"/>
          <p:cNvSpPr txBox="1">
            <a:spLocks noChangeArrowheads="1"/>
          </p:cNvSpPr>
          <p:nvPr/>
        </p:nvSpPr>
        <p:spPr bwMode="auto">
          <a:xfrm>
            <a:off x="1989138" y="1375972"/>
            <a:ext cx="884237" cy="366713"/>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a:solidFill>
                  <a:srgbClr val="000000"/>
                </a:solidFill>
                <a:latin typeface="MS Reference Sans Serif" pitchFamily="34" charset="0"/>
              </a:rPr>
              <a:t>N*,△</a:t>
            </a:r>
          </a:p>
        </p:txBody>
      </p:sp>
      <p:sp>
        <p:nvSpPr>
          <p:cNvPr id="73741" name="Text Box 35"/>
          <p:cNvSpPr txBox="1">
            <a:spLocks noChangeArrowheads="1"/>
          </p:cNvSpPr>
          <p:nvPr/>
        </p:nvSpPr>
        <p:spPr bwMode="auto">
          <a:xfrm>
            <a:off x="1559322" y="2128447"/>
            <a:ext cx="1465262" cy="590550"/>
          </a:xfrm>
          <a:prstGeom prst="rect">
            <a:avLst/>
          </a:prstGeom>
          <a:noFill/>
          <a:ln w="9525">
            <a:solidFill>
              <a:schemeClr val="accent2"/>
            </a:solidFill>
            <a:miter lim="800000"/>
            <a:headEnd/>
            <a:tailEnd/>
          </a:ln>
        </p:spPr>
        <p:txBody>
          <a:bodyPr wrap="none">
            <a:spAutoFit/>
          </a:bodyPr>
          <a:lstStyle/>
          <a:p>
            <a:pPr algn="ctr" eaLnBrk="0" fontAlgn="base" hangingPunct="0">
              <a:spcBef>
                <a:spcPct val="0"/>
              </a:spcBef>
              <a:spcAft>
                <a:spcPct val="0"/>
              </a:spcAft>
            </a:pPr>
            <a:r>
              <a:rPr lang="en-US" sz="1600" dirty="0">
                <a:solidFill>
                  <a:srgbClr val="3333CC"/>
                </a:solidFill>
              </a:rPr>
              <a:t>A</a:t>
            </a:r>
            <a:r>
              <a:rPr lang="en-US" sz="1600" baseline="-25000" dirty="0">
                <a:solidFill>
                  <a:srgbClr val="3333CC"/>
                </a:solidFill>
              </a:rPr>
              <a:t>3/2</a:t>
            </a:r>
            <a:r>
              <a:rPr lang="en-US" sz="1600" dirty="0">
                <a:solidFill>
                  <a:srgbClr val="3333CC"/>
                </a:solidFill>
              </a:rPr>
              <a:t>,  A</a:t>
            </a:r>
            <a:r>
              <a:rPr lang="en-US" sz="1600" baseline="-25000" dirty="0">
                <a:solidFill>
                  <a:srgbClr val="3333CC"/>
                </a:solidFill>
              </a:rPr>
              <a:t>1/2</a:t>
            </a:r>
            <a:r>
              <a:rPr lang="en-US" sz="1600" dirty="0">
                <a:solidFill>
                  <a:srgbClr val="3333CC"/>
                </a:solidFill>
              </a:rPr>
              <a:t>, S</a:t>
            </a:r>
            <a:r>
              <a:rPr lang="en-US" sz="1600" baseline="-25000" dirty="0">
                <a:solidFill>
                  <a:srgbClr val="3333CC"/>
                </a:solidFill>
              </a:rPr>
              <a:t>1/2</a:t>
            </a:r>
          </a:p>
          <a:p>
            <a:pPr algn="ctr" eaLnBrk="0" fontAlgn="base" hangingPunct="0">
              <a:spcBef>
                <a:spcPct val="0"/>
              </a:spcBef>
              <a:spcAft>
                <a:spcPct val="0"/>
              </a:spcAft>
            </a:pPr>
            <a:r>
              <a:rPr lang="en-US" sz="1600" dirty="0">
                <a:solidFill>
                  <a:srgbClr val="3333CC"/>
                </a:solidFill>
              </a:rPr>
              <a:t>G</a:t>
            </a:r>
            <a:r>
              <a:rPr lang="en-US" sz="1600" baseline="-25000" dirty="0">
                <a:solidFill>
                  <a:srgbClr val="3333CC"/>
                </a:solidFill>
              </a:rPr>
              <a:t>M</a:t>
            </a:r>
            <a:r>
              <a:rPr lang="en-US" sz="1600" dirty="0">
                <a:solidFill>
                  <a:srgbClr val="3333CC"/>
                </a:solidFill>
              </a:rPr>
              <a:t>, G</a:t>
            </a:r>
            <a:r>
              <a:rPr lang="en-US" sz="1600" baseline="-25000" dirty="0">
                <a:solidFill>
                  <a:srgbClr val="3333CC"/>
                </a:solidFill>
              </a:rPr>
              <a:t>E</a:t>
            </a:r>
            <a:r>
              <a:rPr lang="en-US" sz="1600" dirty="0">
                <a:solidFill>
                  <a:srgbClr val="3333CC"/>
                </a:solidFill>
              </a:rPr>
              <a:t>, G</a:t>
            </a:r>
            <a:r>
              <a:rPr lang="en-US" sz="1600" baseline="-25000" dirty="0">
                <a:solidFill>
                  <a:srgbClr val="3333CC"/>
                </a:solidFill>
              </a:rPr>
              <a:t>C</a:t>
            </a:r>
            <a:r>
              <a:rPr lang="en-US" sz="1400" dirty="0">
                <a:solidFill>
                  <a:srgbClr val="3333CC"/>
                </a:solidFill>
              </a:rPr>
              <a:t> </a:t>
            </a:r>
          </a:p>
        </p:txBody>
      </p:sp>
      <p:sp>
        <p:nvSpPr>
          <p:cNvPr id="73742" name="Text Box 37"/>
          <p:cNvSpPr txBox="1">
            <a:spLocks noChangeArrowheads="1"/>
          </p:cNvSpPr>
          <p:nvPr/>
        </p:nvSpPr>
        <p:spPr bwMode="auto">
          <a:xfrm>
            <a:off x="3132138" y="647310"/>
            <a:ext cx="1401762" cy="457200"/>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2400">
                <a:solidFill>
                  <a:srgbClr val="33CC33"/>
                </a:solidFill>
                <a:latin typeface="Symbol" pitchFamily="18" charset="2"/>
              </a:rPr>
              <a:t>p, h, pp</a:t>
            </a:r>
            <a:r>
              <a:rPr lang="en-US" sz="2400" b="1" i="1">
                <a:solidFill>
                  <a:srgbClr val="33CC33"/>
                </a:solidFill>
                <a:latin typeface="Symbol" pitchFamily="18" charset="2"/>
              </a:rPr>
              <a:t>,..</a:t>
            </a:r>
          </a:p>
        </p:txBody>
      </p:sp>
      <p:sp>
        <p:nvSpPr>
          <p:cNvPr id="73743" name="TextBox 41"/>
          <p:cNvSpPr txBox="1">
            <a:spLocks noChangeArrowheads="1"/>
          </p:cNvSpPr>
          <p:nvPr/>
        </p:nvSpPr>
        <p:spPr bwMode="auto">
          <a:xfrm>
            <a:off x="4897438" y="1535113"/>
            <a:ext cx="2525712" cy="1754187"/>
          </a:xfrm>
          <a:prstGeom prst="rect">
            <a:avLst/>
          </a:prstGeom>
          <a:solidFill>
            <a:schemeClr val="bg1"/>
          </a:solidFill>
          <a:ln w="9525">
            <a:noFill/>
            <a:miter lim="800000"/>
            <a:headEnd/>
            <a:tailEnd/>
          </a:ln>
        </p:spPr>
        <p:txBody>
          <a:bodyPr>
            <a:spAutoFit/>
          </a:bodyPr>
          <a:lstStyle/>
          <a:p>
            <a:pPr algn="ctr" eaLnBrk="0" fontAlgn="base" hangingPunct="0">
              <a:spcBef>
                <a:spcPct val="0"/>
              </a:spcBef>
              <a:spcAft>
                <a:spcPct val="0"/>
              </a:spcAft>
            </a:pPr>
            <a:endParaRPr lang="en-US" sz="3600">
              <a:solidFill>
                <a:srgbClr val="000000"/>
              </a:solidFill>
            </a:endParaRPr>
          </a:p>
          <a:p>
            <a:pPr algn="ctr" eaLnBrk="0" fontAlgn="base" hangingPunct="0">
              <a:spcBef>
                <a:spcPct val="0"/>
              </a:spcBef>
              <a:spcAft>
                <a:spcPct val="0"/>
              </a:spcAft>
            </a:pPr>
            <a:endParaRPr lang="en-US" sz="3600">
              <a:solidFill>
                <a:srgbClr val="000000"/>
              </a:solidFill>
            </a:endParaRPr>
          </a:p>
          <a:p>
            <a:pPr algn="ctr" eaLnBrk="0" fontAlgn="base" hangingPunct="0">
              <a:spcBef>
                <a:spcPct val="0"/>
              </a:spcBef>
              <a:spcAft>
                <a:spcPct val="0"/>
              </a:spcAft>
            </a:pPr>
            <a:endParaRPr lang="en-US" sz="3600">
              <a:solidFill>
                <a:srgbClr val="000000"/>
              </a:solidFill>
            </a:endParaRPr>
          </a:p>
        </p:txBody>
      </p:sp>
      <p:grpSp>
        <p:nvGrpSpPr>
          <p:cNvPr id="73744" name="Group 15"/>
          <p:cNvGrpSpPr>
            <a:grpSpLocks/>
          </p:cNvGrpSpPr>
          <p:nvPr/>
        </p:nvGrpSpPr>
        <p:grpSpPr bwMode="auto">
          <a:xfrm>
            <a:off x="4457700" y="858447"/>
            <a:ext cx="858838" cy="858838"/>
            <a:chOff x="1251" y="695"/>
            <a:chExt cx="573" cy="641"/>
          </a:xfrm>
        </p:grpSpPr>
        <p:sp>
          <p:nvSpPr>
            <p:cNvPr id="73763" name="Line 16"/>
            <p:cNvSpPr>
              <a:spLocks noChangeShapeType="1"/>
            </p:cNvSpPr>
            <p:nvPr/>
          </p:nvSpPr>
          <p:spPr bwMode="auto">
            <a:xfrm flipV="1">
              <a:off x="1716" y="695"/>
              <a:ext cx="108" cy="377"/>
            </a:xfrm>
            <a:prstGeom prst="line">
              <a:avLst/>
            </a:prstGeom>
            <a:noFill/>
            <a:ln w="9525">
              <a:solidFill>
                <a:srgbClr val="FF0000"/>
              </a:solidFill>
              <a:round/>
              <a:headEnd/>
              <a:tailEnd type="triangle" w="med" len="med"/>
            </a:ln>
          </p:spPr>
          <p:txBody>
            <a:bodyPr/>
            <a:lstStyle/>
            <a:p>
              <a:pPr algn="ctr" eaLnBrk="0" fontAlgn="base" hangingPunct="0">
                <a:spcBef>
                  <a:spcPct val="0"/>
                </a:spcBef>
                <a:spcAft>
                  <a:spcPct val="0"/>
                </a:spcAft>
              </a:pPr>
              <a:endParaRPr lang="en-US" sz="3600">
                <a:solidFill>
                  <a:srgbClr val="000000"/>
                </a:solidFill>
              </a:endParaRPr>
            </a:p>
          </p:txBody>
        </p:sp>
        <p:grpSp>
          <p:nvGrpSpPr>
            <p:cNvPr id="73764" name="Group 17"/>
            <p:cNvGrpSpPr>
              <a:grpSpLocks/>
            </p:cNvGrpSpPr>
            <p:nvPr/>
          </p:nvGrpSpPr>
          <p:grpSpPr bwMode="auto">
            <a:xfrm>
              <a:off x="1251" y="1078"/>
              <a:ext cx="465" cy="258"/>
              <a:chOff x="1251" y="1078"/>
              <a:chExt cx="465" cy="258"/>
            </a:xfrm>
          </p:grpSpPr>
          <p:sp>
            <p:nvSpPr>
              <p:cNvPr id="73765" name="Line 18"/>
              <p:cNvSpPr>
                <a:spLocks noChangeShapeType="1"/>
              </p:cNvSpPr>
              <p:nvPr/>
            </p:nvSpPr>
            <p:spPr bwMode="auto">
              <a:xfrm flipV="1">
                <a:off x="1251" y="1197"/>
                <a:ext cx="254" cy="139"/>
              </a:xfrm>
              <a:prstGeom prst="line">
                <a:avLst/>
              </a:prstGeom>
              <a:noFill/>
              <a:ln w="9525">
                <a:solidFill>
                  <a:srgbClr val="FF0000"/>
                </a:solidFill>
                <a:round/>
                <a:headEnd/>
                <a:tailEnd type="triangle" w="med" len="med"/>
              </a:ln>
            </p:spPr>
            <p:txBody>
              <a:bodyPr/>
              <a:lstStyle/>
              <a:p>
                <a:pPr algn="ctr" eaLnBrk="0" fontAlgn="base" hangingPunct="0">
                  <a:spcBef>
                    <a:spcPct val="0"/>
                  </a:spcBef>
                  <a:spcAft>
                    <a:spcPct val="0"/>
                  </a:spcAft>
                </a:pPr>
                <a:endParaRPr lang="en-US" sz="3600">
                  <a:solidFill>
                    <a:srgbClr val="000000"/>
                  </a:solidFill>
                </a:endParaRPr>
              </a:p>
            </p:txBody>
          </p:sp>
          <p:sp>
            <p:nvSpPr>
              <p:cNvPr id="73766" name="Line 19"/>
              <p:cNvSpPr>
                <a:spLocks noChangeShapeType="1"/>
              </p:cNvSpPr>
              <p:nvPr/>
            </p:nvSpPr>
            <p:spPr bwMode="auto">
              <a:xfrm flipV="1">
                <a:off x="1486" y="1078"/>
                <a:ext cx="230" cy="131"/>
              </a:xfrm>
              <a:prstGeom prst="line">
                <a:avLst/>
              </a:prstGeom>
              <a:noFill/>
              <a:ln w="9525">
                <a:solidFill>
                  <a:srgbClr val="FF0000"/>
                </a:solidFill>
                <a:round/>
                <a:headEnd/>
                <a:tailEnd/>
              </a:ln>
            </p:spPr>
            <p:txBody>
              <a:bodyPr/>
              <a:lstStyle/>
              <a:p>
                <a:pPr algn="ctr" eaLnBrk="0" fontAlgn="base" hangingPunct="0">
                  <a:spcBef>
                    <a:spcPct val="0"/>
                  </a:spcBef>
                  <a:spcAft>
                    <a:spcPct val="0"/>
                  </a:spcAft>
                </a:pPr>
                <a:endParaRPr lang="en-US" sz="3600">
                  <a:solidFill>
                    <a:srgbClr val="000000"/>
                  </a:solidFill>
                </a:endParaRPr>
              </a:p>
            </p:txBody>
          </p:sp>
        </p:grpSp>
      </p:grpSp>
      <p:sp>
        <p:nvSpPr>
          <p:cNvPr id="73745" name="Freeform 20"/>
          <p:cNvSpPr>
            <a:spLocks/>
          </p:cNvSpPr>
          <p:nvPr/>
        </p:nvSpPr>
        <p:spPr bwMode="auto">
          <a:xfrm rot="1980000">
            <a:off x="5095875" y="1502972"/>
            <a:ext cx="527050" cy="46038"/>
          </a:xfrm>
          <a:custGeom>
            <a:avLst/>
            <a:gdLst>
              <a:gd name="T0" fmla="*/ 0 w 576"/>
              <a:gd name="T1" fmla="*/ 2147483647 h 48"/>
              <a:gd name="T2" fmla="*/ 2147483647 w 576"/>
              <a:gd name="T3" fmla="*/ 0 h 48"/>
              <a:gd name="T4" fmla="*/ 2147483647 w 576"/>
              <a:gd name="T5" fmla="*/ 2147483647 h 48"/>
              <a:gd name="T6" fmla="*/ 2147483647 w 576"/>
              <a:gd name="T7" fmla="*/ 0 h 48"/>
              <a:gd name="T8" fmla="*/ 2147483647 w 576"/>
              <a:gd name="T9" fmla="*/ 2147483647 h 48"/>
              <a:gd name="T10" fmla="*/ 2147483647 w 576"/>
              <a:gd name="T11" fmla="*/ 0 h 48"/>
              <a:gd name="T12" fmla="*/ 2147483647 w 576"/>
              <a:gd name="T13" fmla="*/ 2147483647 h 48"/>
              <a:gd name="T14" fmla="*/ 2147483647 w 576"/>
              <a:gd name="T15" fmla="*/ 0 h 48"/>
              <a:gd name="T16" fmla="*/ 2147483647 w 576"/>
              <a:gd name="T17" fmla="*/ 2147483647 h 48"/>
              <a:gd name="T18" fmla="*/ 2147483647 w 576"/>
              <a:gd name="T19" fmla="*/ 0 h 48"/>
              <a:gd name="T20" fmla="*/ 2147483647 w 576"/>
              <a:gd name="T21" fmla="*/ 2147483647 h 48"/>
              <a:gd name="T22" fmla="*/ 2147483647 w 576"/>
              <a:gd name="T23" fmla="*/ 0 h 48"/>
              <a:gd name="T24" fmla="*/ 2147483647 w 576"/>
              <a:gd name="T25" fmla="*/ 2147483647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6"/>
              <a:gd name="T40" fmla="*/ 0 h 48"/>
              <a:gd name="T41" fmla="*/ 576 w 576"/>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6" h="48">
                <a:moveTo>
                  <a:pt x="0" y="48"/>
                </a:moveTo>
                <a:cubicBezTo>
                  <a:pt x="16" y="24"/>
                  <a:pt x="32" y="0"/>
                  <a:pt x="48" y="0"/>
                </a:cubicBezTo>
                <a:cubicBezTo>
                  <a:pt x="64" y="0"/>
                  <a:pt x="80" y="48"/>
                  <a:pt x="96" y="48"/>
                </a:cubicBezTo>
                <a:cubicBezTo>
                  <a:pt x="112" y="48"/>
                  <a:pt x="128" y="0"/>
                  <a:pt x="144" y="0"/>
                </a:cubicBezTo>
                <a:cubicBezTo>
                  <a:pt x="160" y="0"/>
                  <a:pt x="176" y="48"/>
                  <a:pt x="192" y="48"/>
                </a:cubicBezTo>
                <a:cubicBezTo>
                  <a:pt x="208" y="48"/>
                  <a:pt x="224" y="0"/>
                  <a:pt x="240" y="0"/>
                </a:cubicBezTo>
                <a:cubicBezTo>
                  <a:pt x="256" y="0"/>
                  <a:pt x="272" y="48"/>
                  <a:pt x="288" y="48"/>
                </a:cubicBezTo>
                <a:cubicBezTo>
                  <a:pt x="304" y="48"/>
                  <a:pt x="320" y="0"/>
                  <a:pt x="336" y="0"/>
                </a:cubicBezTo>
                <a:cubicBezTo>
                  <a:pt x="352" y="0"/>
                  <a:pt x="368" y="48"/>
                  <a:pt x="384" y="48"/>
                </a:cubicBezTo>
                <a:cubicBezTo>
                  <a:pt x="400" y="48"/>
                  <a:pt x="416" y="0"/>
                  <a:pt x="432" y="0"/>
                </a:cubicBezTo>
                <a:cubicBezTo>
                  <a:pt x="448" y="0"/>
                  <a:pt x="464" y="48"/>
                  <a:pt x="480" y="48"/>
                </a:cubicBezTo>
                <a:cubicBezTo>
                  <a:pt x="496" y="48"/>
                  <a:pt x="512" y="0"/>
                  <a:pt x="528" y="0"/>
                </a:cubicBezTo>
                <a:cubicBezTo>
                  <a:pt x="544" y="0"/>
                  <a:pt x="568" y="40"/>
                  <a:pt x="576" y="48"/>
                </a:cubicBezTo>
              </a:path>
            </a:pathLst>
          </a:custGeom>
          <a:noFill/>
          <a:ln w="9525">
            <a:solidFill>
              <a:srgbClr val="FF0000"/>
            </a:solidFill>
            <a:round/>
            <a:headEnd/>
            <a:tailEnd/>
          </a:ln>
        </p:spPr>
        <p:txBody>
          <a:bodyPr/>
          <a:lstStyle/>
          <a:p>
            <a:pPr algn="ctr" eaLnBrk="0" fontAlgn="base" hangingPunct="0">
              <a:spcBef>
                <a:spcPct val="0"/>
              </a:spcBef>
              <a:spcAft>
                <a:spcPct val="0"/>
              </a:spcAft>
            </a:pPr>
            <a:endParaRPr lang="en-US" sz="3600">
              <a:solidFill>
                <a:srgbClr val="000000"/>
              </a:solidFill>
            </a:endParaRPr>
          </a:p>
        </p:txBody>
      </p:sp>
      <p:sp>
        <p:nvSpPr>
          <p:cNvPr id="73746" name="Oval 48"/>
          <p:cNvSpPr>
            <a:spLocks noChangeArrowheads="1"/>
          </p:cNvSpPr>
          <p:nvPr/>
        </p:nvSpPr>
        <p:spPr bwMode="auto">
          <a:xfrm>
            <a:off x="5532438" y="1431535"/>
            <a:ext cx="793750" cy="739775"/>
          </a:xfrm>
          <a:prstGeom prst="ellipse">
            <a:avLst/>
          </a:prstGeom>
          <a:solidFill>
            <a:schemeClr val="tx1"/>
          </a:solidFill>
          <a:ln w="9525" algn="ctr">
            <a:noFill/>
            <a:round/>
            <a:headEnd/>
            <a:tailEnd/>
          </a:ln>
        </p:spPr>
        <p:txBody>
          <a:bodyPr/>
          <a:lstStyle/>
          <a:p>
            <a:pPr algn="ctr" eaLnBrk="0" fontAlgn="base" hangingPunct="0">
              <a:spcBef>
                <a:spcPct val="0"/>
              </a:spcBef>
              <a:spcAft>
                <a:spcPct val="0"/>
              </a:spcAft>
            </a:pPr>
            <a:endParaRPr lang="ru-RU" sz="3600">
              <a:solidFill>
                <a:srgbClr val="000000"/>
              </a:solidFill>
            </a:endParaRPr>
          </a:p>
        </p:txBody>
      </p:sp>
      <p:sp>
        <p:nvSpPr>
          <p:cNvPr id="29" name="AutoShape 22"/>
          <p:cNvSpPr>
            <a:spLocks noChangeArrowheads="1"/>
          </p:cNvSpPr>
          <p:nvPr/>
        </p:nvSpPr>
        <p:spPr bwMode="auto">
          <a:xfrm rot="1800000">
            <a:off x="5473178" y="1981460"/>
            <a:ext cx="119062" cy="544512"/>
          </a:xfrm>
          <a:prstGeom prst="upArrow">
            <a:avLst>
              <a:gd name="adj1" fmla="val 50000"/>
              <a:gd name="adj2" fmla="val 114334"/>
            </a:avLst>
          </a:prstGeom>
          <a:solidFill>
            <a:schemeClr val="tx1"/>
          </a:solidFill>
          <a:ln w="9525">
            <a:solidFill>
              <a:schemeClr val="tx1"/>
            </a:solidFill>
            <a:miter lim="800000"/>
            <a:headEnd/>
            <a:tailEnd/>
          </a:ln>
          <a:scene3d>
            <a:camera prst="orthographicFront">
              <a:rot lat="0" lon="0" rev="21000000"/>
            </a:camera>
            <a:lightRig rig="threePt" dir="t"/>
          </a:scene3d>
        </p:spPr>
        <p:txBody>
          <a:bodyPr wrap="none" anchor="ctr"/>
          <a:lstStyle/>
          <a:p>
            <a:pPr algn="ctr" eaLnBrk="0" fontAlgn="base" hangingPunct="0">
              <a:spcBef>
                <a:spcPct val="0"/>
              </a:spcBef>
              <a:spcAft>
                <a:spcPct val="0"/>
              </a:spcAft>
              <a:defRPr/>
            </a:pPr>
            <a:endParaRPr lang="en-US" sz="3600">
              <a:solidFill>
                <a:srgbClr val="000000"/>
              </a:solidFill>
            </a:endParaRPr>
          </a:p>
        </p:txBody>
      </p:sp>
      <p:sp>
        <p:nvSpPr>
          <p:cNvPr id="73748" name="Text Box 32"/>
          <p:cNvSpPr txBox="1">
            <a:spLocks noChangeArrowheads="1"/>
          </p:cNvSpPr>
          <p:nvPr/>
        </p:nvSpPr>
        <p:spPr bwMode="auto">
          <a:xfrm>
            <a:off x="4851400" y="2233222"/>
            <a:ext cx="303213" cy="366713"/>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dirty="0">
                <a:solidFill>
                  <a:srgbClr val="000000"/>
                </a:solidFill>
                <a:latin typeface="MS Reference Sans Serif" pitchFamily="34" charset="0"/>
              </a:rPr>
              <a:t>N</a:t>
            </a:r>
          </a:p>
        </p:txBody>
      </p:sp>
      <p:sp>
        <p:nvSpPr>
          <p:cNvPr id="73749" name="Line 27"/>
          <p:cNvSpPr>
            <a:spLocks noChangeShapeType="1"/>
          </p:cNvSpPr>
          <p:nvPr/>
        </p:nvSpPr>
        <p:spPr bwMode="auto">
          <a:xfrm flipV="1">
            <a:off x="6253163" y="1074347"/>
            <a:ext cx="461962" cy="536575"/>
          </a:xfrm>
          <a:prstGeom prst="line">
            <a:avLst/>
          </a:prstGeom>
          <a:noFill/>
          <a:ln w="31750">
            <a:solidFill>
              <a:srgbClr val="339966"/>
            </a:solidFill>
            <a:prstDash val="sysDot"/>
            <a:round/>
            <a:headEnd/>
            <a:tailEnd type="triangle" w="med" len="med"/>
          </a:ln>
        </p:spPr>
        <p:txBody>
          <a:bodyPr/>
          <a:lstStyle/>
          <a:p>
            <a:pPr algn="ctr" eaLnBrk="0" fontAlgn="base" hangingPunct="0">
              <a:spcBef>
                <a:spcPct val="0"/>
              </a:spcBef>
              <a:spcAft>
                <a:spcPct val="0"/>
              </a:spcAft>
            </a:pPr>
            <a:endParaRPr lang="en-US" sz="3600">
              <a:solidFill>
                <a:srgbClr val="000000"/>
              </a:solidFill>
            </a:endParaRPr>
          </a:p>
        </p:txBody>
      </p:sp>
      <p:sp>
        <p:nvSpPr>
          <p:cNvPr id="73750" name="Text Box 37"/>
          <p:cNvSpPr txBox="1">
            <a:spLocks noChangeArrowheads="1"/>
          </p:cNvSpPr>
          <p:nvPr/>
        </p:nvSpPr>
        <p:spPr bwMode="auto">
          <a:xfrm>
            <a:off x="6548438" y="679060"/>
            <a:ext cx="1401762" cy="457200"/>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400">
                <a:solidFill>
                  <a:srgbClr val="33CC33"/>
                </a:solidFill>
                <a:latin typeface="Symbol" pitchFamily="18" charset="2"/>
              </a:rPr>
              <a:t>p, h, pp,..</a:t>
            </a:r>
          </a:p>
        </p:txBody>
      </p:sp>
      <p:sp>
        <p:nvSpPr>
          <p:cNvPr id="33" name="AutoShape 28"/>
          <p:cNvSpPr>
            <a:spLocks noChangeArrowheads="1"/>
          </p:cNvSpPr>
          <p:nvPr/>
        </p:nvSpPr>
        <p:spPr bwMode="auto">
          <a:xfrm rot="9000000">
            <a:off x="6315346" y="2004442"/>
            <a:ext cx="104775" cy="544512"/>
          </a:xfrm>
          <a:prstGeom prst="upArrow">
            <a:avLst>
              <a:gd name="adj1" fmla="val 50000"/>
              <a:gd name="adj2" fmla="val 129924"/>
            </a:avLst>
          </a:prstGeom>
          <a:solidFill>
            <a:schemeClr val="tx1"/>
          </a:solidFill>
          <a:ln w="9525">
            <a:solidFill>
              <a:schemeClr val="tx1"/>
            </a:solidFill>
            <a:miter lim="800000"/>
            <a:headEnd/>
            <a:tailEnd/>
          </a:ln>
          <a:scene3d>
            <a:camera prst="orthographicFront">
              <a:rot lat="0" lon="0" rev="600000"/>
            </a:camera>
            <a:lightRig rig="threePt" dir="t"/>
          </a:scene3d>
        </p:spPr>
        <p:txBody>
          <a:bodyPr wrap="none" anchor="ctr"/>
          <a:lstStyle/>
          <a:p>
            <a:pPr algn="ctr" eaLnBrk="0" fontAlgn="base" hangingPunct="0">
              <a:spcBef>
                <a:spcPct val="0"/>
              </a:spcBef>
              <a:spcAft>
                <a:spcPct val="0"/>
              </a:spcAft>
              <a:defRPr/>
            </a:pPr>
            <a:endParaRPr lang="en-US" sz="3600">
              <a:solidFill>
                <a:srgbClr val="000000"/>
              </a:solidFill>
            </a:endParaRPr>
          </a:p>
        </p:txBody>
      </p:sp>
      <p:sp>
        <p:nvSpPr>
          <p:cNvPr id="73752" name="Text Box 33"/>
          <p:cNvSpPr txBox="1">
            <a:spLocks noChangeArrowheads="1"/>
          </p:cNvSpPr>
          <p:nvPr/>
        </p:nvSpPr>
        <p:spPr bwMode="auto">
          <a:xfrm>
            <a:off x="6635750" y="2057010"/>
            <a:ext cx="1095375" cy="366712"/>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dirty="0">
                <a:solidFill>
                  <a:srgbClr val="000000"/>
                </a:solidFill>
                <a:latin typeface="MS Reference Sans Serif" pitchFamily="34" charset="0"/>
              </a:rPr>
              <a:t>N</a:t>
            </a:r>
            <a:r>
              <a:rPr lang="en-US" b="1" dirty="0">
                <a:solidFill>
                  <a:srgbClr val="000000"/>
                </a:solidFill>
                <a:latin typeface="MS Reference Sans Serif" pitchFamily="34" charset="0"/>
              </a:rPr>
              <a:t>’</a:t>
            </a:r>
            <a:endParaRPr lang="en-US" b="1" dirty="0">
              <a:solidFill>
                <a:srgbClr val="000000"/>
              </a:solidFill>
              <a:latin typeface="Symbol" pitchFamily="18" charset="2"/>
            </a:endParaRPr>
          </a:p>
        </p:txBody>
      </p:sp>
      <p:sp>
        <p:nvSpPr>
          <p:cNvPr id="73753" name="TextBox 58"/>
          <p:cNvSpPr txBox="1">
            <a:spLocks noChangeArrowheads="1"/>
          </p:cNvSpPr>
          <p:nvPr/>
        </p:nvSpPr>
        <p:spPr bwMode="auto">
          <a:xfrm>
            <a:off x="3821113" y="1498210"/>
            <a:ext cx="454025" cy="646112"/>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3600">
                <a:solidFill>
                  <a:srgbClr val="000000"/>
                </a:solidFill>
              </a:rPr>
              <a:t>+</a:t>
            </a:r>
          </a:p>
        </p:txBody>
      </p:sp>
      <p:sp>
        <p:nvSpPr>
          <p:cNvPr id="73754" name="TextBox 58"/>
          <p:cNvSpPr txBox="1">
            <a:spLocks noChangeArrowheads="1"/>
          </p:cNvSpPr>
          <p:nvPr/>
        </p:nvSpPr>
        <p:spPr bwMode="auto">
          <a:xfrm>
            <a:off x="2571750" y="1253735"/>
            <a:ext cx="365125" cy="646112"/>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3600">
                <a:solidFill>
                  <a:srgbClr val="000000"/>
                </a:solidFill>
              </a:rPr>
              <a:t>*</a:t>
            </a:r>
          </a:p>
        </p:txBody>
      </p:sp>
      <p:sp>
        <p:nvSpPr>
          <p:cNvPr id="73755" name="Oval 21"/>
          <p:cNvSpPr>
            <a:spLocks noChangeArrowheads="1"/>
          </p:cNvSpPr>
          <p:nvPr/>
        </p:nvSpPr>
        <p:spPr bwMode="auto">
          <a:xfrm>
            <a:off x="1690688" y="1706172"/>
            <a:ext cx="215900" cy="192088"/>
          </a:xfrm>
          <a:prstGeom prst="ellipse">
            <a:avLst/>
          </a:prstGeom>
          <a:solidFill>
            <a:srgbClr val="FF0000"/>
          </a:solidFill>
          <a:ln w="9525">
            <a:solidFill>
              <a:schemeClr val="tx1"/>
            </a:solidFill>
            <a:round/>
            <a:headEnd/>
            <a:tailEnd/>
          </a:ln>
        </p:spPr>
        <p:txBody>
          <a:bodyPr wrap="none" anchor="ctr"/>
          <a:lstStyle/>
          <a:p>
            <a:pPr algn="ctr" eaLnBrk="0" fontAlgn="base" hangingPunct="0">
              <a:spcBef>
                <a:spcPct val="0"/>
              </a:spcBef>
              <a:spcAft>
                <a:spcPct val="0"/>
              </a:spcAft>
            </a:pPr>
            <a:endParaRPr lang="ru-RU" sz="3600">
              <a:solidFill>
                <a:srgbClr val="000000"/>
              </a:solidFill>
            </a:endParaRPr>
          </a:p>
        </p:txBody>
      </p:sp>
      <p:sp>
        <p:nvSpPr>
          <p:cNvPr id="73756" name="Oval 21"/>
          <p:cNvSpPr>
            <a:spLocks noChangeArrowheads="1"/>
          </p:cNvSpPr>
          <p:nvPr/>
        </p:nvSpPr>
        <p:spPr bwMode="auto">
          <a:xfrm>
            <a:off x="2801938" y="1695060"/>
            <a:ext cx="215900" cy="192087"/>
          </a:xfrm>
          <a:prstGeom prst="ellipse">
            <a:avLst/>
          </a:prstGeom>
          <a:solidFill>
            <a:srgbClr val="00B050"/>
          </a:solidFill>
          <a:ln w="9525">
            <a:solidFill>
              <a:schemeClr val="tx1"/>
            </a:solidFill>
            <a:round/>
            <a:headEnd/>
            <a:tailEnd/>
          </a:ln>
        </p:spPr>
        <p:txBody>
          <a:bodyPr wrap="none" anchor="ctr"/>
          <a:lstStyle/>
          <a:p>
            <a:pPr algn="ctr" eaLnBrk="0" fontAlgn="base" hangingPunct="0">
              <a:spcBef>
                <a:spcPct val="0"/>
              </a:spcBef>
              <a:spcAft>
                <a:spcPct val="0"/>
              </a:spcAft>
            </a:pPr>
            <a:endParaRPr lang="ru-RU" sz="3600">
              <a:solidFill>
                <a:srgbClr val="000000"/>
              </a:solidFill>
            </a:endParaRPr>
          </a:p>
        </p:txBody>
      </p:sp>
      <p:sp>
        <p:nvSpPr>
          <p:cNvPr id="73757" name="Line 24"/>
          <p:cNvSpPr>
            <a:spLocks noChangeShapeType="1"/>
          </p:cNvSpPr>
          <p:nvPr/>
        </p:nvSpPr>
        <p:spPr bwMode="auto">
          <a:xfrm>
            <a:off x="1892300" y="1876035"/>
            <a:ext cx="933450" cy="0"/>
          </a:xfrm>
          <a:prstGeom prst="line">
            <a:avLst/>
          </a:prstGeom>
          <a:noFill/>
          <a:ln w="25400">
            <a:solidFill>
              <a:schemeClr val="tx1"/>
            </a:solidFill>
            <a:round/>
            <a:headEnd/>
            <a:tailEnd/>
          </a:ln>
        </p:spPr>
        <p:txBody>
          <a:bodyPr/>
          <a:lstStyle/>
          <a:p>
            <a:pPr algn="ctr" eaLnBrk="0" fontAlgn="base" hangingPunct="0">
              <a:spcBef>
                <a:spcPct val="0"/>
              </a:spcBef>
              <a:spcAft>
                <a:spcPct val="0"/>
              </a:spcAft>
            </a:pPr>
            <a:endParaRPr lang="en-US" sz="3600">
              <a:solidFill>
                <a:srgbClr val="000000"/>
              </a:solidFill>
            </a:endParaRPr>
          </a:p>
        </p:txBody>
      </p:sp>
      <p:sp>
        <p:nvSpPr>
          <p:cNvPr id="73758" name="Line 24"/>
          <p:cNvSpPr>
            <a:spLocks noChangeShapeType="1"/>
          </p:cNvSpPr>
          <p:nvPr/>
        </p:nvSpPr>
        <p:spPr bwMode="auto">
          <a:xfrm>
            <a:off x="1868488" y="1793485"/>
            <a:ext cx="933450" cy="0"/>
          </a:xfrm>
          <a:prstGeom prst="line">
            <a:avLst/>
          </a:prstGeom>
          <a:noFill/>
          <a:ln w="25400">
            <a:solidFill>
              <a:schemeClr val="tx1"/>
            </a:solidFill>
            <a:round/>
            <a:headEnd/>
            <a:tailEnd/>
          </a:ln>
        </p:spPr>
        <p:txBody>
          <a:bodyPr/>
          <a:lstStyle/>
          <a:p>
            <a:pPr algn="ctr" eaLnBrk="0" fontAlgn="base" hangingPunct="0">
              <a:spcBef>
                <a:spcPct val="0"/>
              </a:spcBef>
              <a:spcAft>
                <a:spcPct val="0"/>
              </a:spcAft>
            </a:pPr>
            <a:endParaRPr lang="en-US" sz="3600">
              <a:solidFill>
                <a:srgbClr val="000000"/>
              </a:solidFill>
            </a:endParaRPr>
          </a:p>
        </p:txBody>
      </p:sp>
      <p:sp>
        <p:nvSpPr>
          <p:cNvPr id="73759" name="AutoShape 22"/>
          <p:cNvSpPr>
            <a:spLocks noChangeArrowheads="1"/>
          </p:cNvSpPr>
          <p:nvPr/>
        </p:nvSpPr>
        <p:spPr bwMode="auto">
          <a:xfrm rot="1800000">
            <a:off x="1516063" y="1788722"/>
            <a:ext cx="119062" cy="544513"/>
          </a:xfrm>
          <a:prstGeom prst="upArrow">
            <a:avLst>
              <a:gd name="adj1" fmla="val 50000"/>
              <a:gd name="adj2" fmla="val 114334"/>
            </a:avLst>
          </a:prstGeom>
          <a:solidFill>
            <a:schemeClr val="tx1"/>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ru-RU" sz="3600">
              <a:solidFill>
                <a:srgbClr val="000000"/>
              </a:solidFill>
            </a:endParaRPr>
          </a:p>
        </p:txBody>
      </p:sp>
      <p:sp>
        <p:nvSpPr>
          <p:cNvPr id="73760" name="TextBox 42"/>
          <p:cNvSpPr txBox="1">
            <a:spLocks noChangeArrowheads="1"/>
          </p:cNvSpPr>
          <p:nvPr/>
        </p:nvSpPr>
        <p:spPr bwMode="auto">
          <a:xfrm>
            <a:off x="4156869" y="3036888"/>
            <a:ext cx="4338638" cy="3139321"/>
          </a:xfrm>
          <a:prstGeom prst="rect">
            <a:avLst/>
          </a:prstGeom>
          <a:noFill/>
          <a:ln w="9525">
            <a:noFill/>
            <a:miter lim="800000"/>
            <a:headEnd/>
            <a:tailEnd/>
          </a:ln>
        </p:spPr>
        <p:txBody>
          <a:bodyPr wrap="square">
            <a:spAutoFit/>
          </a:bodyPr>
          <a:lstStyle/>
          <a:p>
            <a:pPr marL="349250" lvl="1" indent="-228600" eaLnBrk="0" fontAlgn="base" hangingPunct="0">
              <a:spcBef>
                <a:spcPct val="0"/>
              </a:spcBef>
              <a:spcAft>
                <a:spcPct val="0"/>
              </a:spcAft>
            </a:pPr>
            <a:endParaRPr lang="en-US" b="1" dirty="0">
              <a:solidFill>
                <a:srgbClr val="000000"/>
              </a:solidFill>
            </a:endParaRPr>
          </a:p>
          <a:p>
            <a:pPr marL="349250" lvl="1" indent="-228600" eaLnBrk="0" fontAlgn="base" hangingPunct="0">
              <a:spcBef>
                <a:spcPct val="0"/>
              </a:spcBef>
              <a:spcAft>
                <a:spcPct val="0"/>
              </a:spcAft>
              <a:buFont typeface="Arial" pitchFamily="34" charset="0"/>
              <a:buChar char="•"/>
            </a:pPr>
            <a:r>
              <a:rPr lang="en-US" b="1" dirty="0">
                <a:solidFill>
                  <a:srgbClr val="000000"/>
                </a:solidFill>
              </a:rPr>
              <a:t>consistent results obtained from the analyses of </a:t>
            </a:r>
            <a:r>
              <a:rPr lang="en-US" b="1" dirty="0" err="1">
                <a:solidFill>
                  <a:srgbClr val="000000"/>
                </a:solidFill>
              </a:rPr>
              <a:t>N</a:t>
            </a:r>
            <a:r>
              <a:rPr lang="en-US" b="1" dirty="0" err="1">
                <a:solidFill>
                  <a:srgbClr val="000000"/>
                </a:solidFill>
                <a:latin typeface="Symbol" pitchFamily="18" charset="2"/>
              </a:rPr>
              <a:t>p</a:t>
            </a:r>
            <a:r>
              <a:rPr lang="en-US" b="1" dirty="0">
                <a:solidFill>
                  <a:srgbClr val="000000"/>
                </a:solidFill>
              </a:rPr>
              <a:t> and </a:t>
            </a:r>
            <a:r>
              <a:rPr lang="en-US" b="1" dirty="0">
                <a:solidFill>
                  <a:srgbClr val="000000"/>
                </a:solidFill>
                <a:latin typeface="Symbol" pitchFamily="18" charset="2"/>
              </a:rPr>
              <a:t>p</a:t>
            </a:r>
            <a:r>
              <a:rPr lang="en-US" b="1" baseline="30000" dirty="0">
                <a:solidFill>
                  <a:srgbClr val="000000"/>
                </a:solidFill>
                <a:latin typeface="Symbol" pitchFamily="18" charset="2"/>
              </a:rPr>
              <a:t>+</a:t>
            </a:r>
            <a:r>
              <a:rPr lang="en-US" b="1" dirty="0">
                <a:solidFill>
                  <a:srgbClr val="000000"/>
                </a:solidFill>
                <a:latin typeface="Symbol" pitchFamily="18" charset="2"/>
              </a:rPr>
              <a:t>p</a:t>
            </a:r>
            <a:r>
              <a:rPr lang="en-US" b="1" baseline="30000" dirty="0">
                <a:solidFill>
                  <a:srgbClr val="000000"/>
                </a:solidFill>
                <a:latin typeface="Symbol" pitchFamily="18" charset="2"/>
              </a:rPr>
              <a:t>-</a:t>
            </a:r>
            <a:r>
              <a:rPr lang="en-US" b="1" dirty="0">
                <a:solidFill>
                  <a:srgbClr val="000000"/>
                </a:solidFill>
              </a:rPr>
              <a:t>p channels  give confidence that N* </a:t>
            </a:r>
            <a:r>
              <a:rPr lang="en-US" b="1" dirty="0" err="1">
                <a:solidFill>
                  <a:srgbClr val="000000"/>
                </a:solidFill>
              </a:rPr>
              <a:t>electrocouplings</a:t>
            </a:r>
            <a:r>
              <a:rPr lang="en-US" b="1" dirty="0">
                <a:solidFill>
                  <a:srgbClr val="000000"/>
                </a:solidFill>
              </a:rPr>
              <a:t> can be extracted reliably from these </a:t>
            </a:r>
            <a:r>
              <a:rPr lang="en-US" b="1" dirty="0" smtClean="0">
                <a:solidFill>
                  <a:srgbClr val="000000"/>
                </a:solidFill>
              </a:rPr>
              <a:t>channels</a:t>
            </a:r>
          </a:p>
          <a:p>
            <a:pPr marL="349250" lvl="1" indent="-228600" eaLnBrk="0" fontAlgn="base" hangingPunct="0">
              <a:spcBef>
                <a:spcPct val="0"/>
              </a:spcBef>
              <a:spcAft>
                <a:spcPct val="0"/>
              </a:spcAft>
              <a:buFont typeface="Arial" pitchFamily="34" charset="0"/>
              <a:buChar char="•"/>
            </a:pPr>
            <a:r>
              <a:rPr lang="en-US" b="1" dirty="0" err="1" smtClean="0">
                <a:solidFill>
                  <a:srgbClr val="000000"/>
                </a:solidFill>
                <a:latin typeface="Symbol" pitchFamily="18" charset="2"/>
              </a:rPr>
              <a:t>p</a:t>
            </a:r>
            <a:r>
              <a:rPr lang="en-US" b="1" baseline="30000" dirty="0" err="1" smtClean="0">
                <a:solidFill>
                  <a:srgbClr val="000000"/>
                </a:solidFill>
                <a:latin typeface="Symbol" pitchFamily="18" charset="2"/>
              </a:rPr>
              <a:t>+</a:t>
            </a:r>
            <a:r>
              <a:rPr lang="en-US" b="1" dirty="0" err="1" smtClean="0">
                <a:solidFill>
                  <a:srgbClr val="000000"/>
                </a:solidFill>
                <a:latin typeface="Symbol" pitchFamily="18" charset="2"/>
              </a:rPr>
              <a:t>p</a:t>
            </a:r>
            <a:r>
              <a:rPr lang="en-US" b="1" baseline="30000" dirty="0" smtClean="0">
                <a:solidFill>
                  <a:srgbClr val="000000"/>
                </a:solidFill>
                <a:latin typeface="Symbol" pitchFamily="18" charset="2"/>
              </a:rPr>
              <a:t>-</a:t>
            </a:r>
            <a:r>
              <a:rPr lang="en-US" b="1" dirty="0" smtClean="0">
                <a:solidFill>
                  <a:srgbClr val="000000"/>
                </a:solidFill>
              </a:rPr>
              <a:t>p channel is </a:t>
            </a:r>
            <a:r>
              <a:rPr lang="en-US" b="1" dirty="0" err="1" smtClean="0">
                <a:solidFill>
                  <a:srgbClr val="000000"/>
                </a:solidFill>
              </a:rPr>
              <a:t>sensityive</a:t>
            </a:r>
            <a:r>
              <a:rPr lang="en-US" b="1" dirty="0" smtClean="0">
                <a:solidFill>
                  <a:srgbClr val="000000"/>
                </a:solidFill>
              </a:rPr>
              <a:t> to high mass N*, most of them preferably decay to </a:t>
            </a:r>
            <a:r>
              <a:rPr lang="en-US" b="1" dirty="0" err="1" smtClean="0">
                <a:solidFill>
                  <a:srgbClr val="000000"/>
                </a:solidFill>
              </a:rPr>
              <a:t>N</a:t>
            </a:r>
            <a:r>
              <a:rPr lang="en-US" b="1" dirty="0" err="1" smtClean="0">
                <a:solidFill>
                  <a:srgbClr val="000000"/>
                </a:solidFill>
                <a:latin typeface="Symbol" pitchFamily="18" charset="2"/>
              </a:rPr>
              <a:t>pp</a:t>
            </a:r>
            <a:r>
              <a:rPr lang="en-US" b="1" dirty="0" smtClean="0">
                <a:solidFill>
                  <a:srgbClr val="000000"/>
                </a:solidFill>
                <a:latin typeface="Symbol" pitchFamily="18" charset="2"/>
              </a:rPr>
              <a:t> </a:t>
            </a:r>
            <a:r>
              <a:rPr lang="en-US" b="1" dirty="0" smtClean="0">
                <a:solidFill>
                  <a:srgbClr val="000000"/>
                </a:solidFill>
              </a:rPr>
              <a:t>final states</a:t>
            </a:r>
          </a:p>
          <a:p>
            <a:pPr marL="349250" lvl="1" indent="-228600" eaLnBrk="0" fontAlgn="base" hangingPunct="0">
              <a:spcBef>
                <a:spcPct val="0"/>
              </a:spcBef>
              <a:spcAft>
                <a:spcPct val="0"/>
              </a:spcAft>
              <a:buFont typeface="Arial" pitchFamily="34" charset="0"/>
              <a:buChar char="•"/>
            </a:pPr>
            <a:endParaRPr lang="en-US" b="1" dirty="0">
              <a:solidFill>
                <a:srgbClr val="000000"/>
              </a:solidFill>
            </a:endParaRPr>
          </a:p>
          <a:p>
            <a:pPr marL="349250" lvl="1" indent="-228600" eaLnBrk="0" fontAlgn="base" hangingPunct="0">
              <a:spcBef>
                <a:spcPct val="0"/>
              </a:spcBef>
              <a:spcAft>
                <a:spcPct val="0"/>
              </a:spcAft>
              <a:buFont typeface="Arial" pitchFamily="34" charset="0"/>
              <a:buChar char="•"/>
            </a:pPr>
            <a:endParaRPr lang="en-US" b="1" dirty="0">
              <a:solidFill>
                <a:srgbClr val="000000"/>
              </a:solidFill>
            </a:endParaRPr>
          </a:p>
        </p:txBody>
      </p:sp>
      <p:sp>
        <p:nvSpPr>
          <p:cNvPr id="73761" name="TextBox 43"/>
          <p:cNvSpPr txBox="1">
            <a:spLocks noChangeArrowheads="1"/>
          </p:cNvSpPr>
          <p:nvPr/>
        </p:nvSpPr>
        <p:spPr bwMode="auto">
          <a:xfrm>
            <a:off x="1071915" y="571110"/>
            <a:ext cx="2238375" cy="336550"/>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600" b="1" dirty="0">
                <a:solidFill>
                  <a:srgbClr val="000000"/>
                </a:solidFill>
              </a:rPr>
              <a:t>Resonant amplitudes</a:t>
            </a:r>
          </a:p>
        </p:txBody>
      </p:sp>
      <p:sp>
        <p:nvSpPr>
          <p:cNvPr id="73762" name="TextBox 44"/>
          <p:cNvSpPr txBox="1">
            <a:spLocks noChangeArrowheads="1"/>
          </p:cNvSpPr>
          <p:nvPr/>
        </p:nvSpPr>
        <p:spPr bwMode="auto">
          <a:xfrm>
            <a:off x="4881236" y="563443"/>
            <a:ext cx="2633662" cy="336550"/>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600" b="1" dirty="0">
                <a:solidFill>
                  <a:srgbClr val="000000"/>
                </a:solidFill>
              </a:rPr>
              <a:t>Non-resonant amplitudes</a:t>
            </a:r>
          </a:p>
        </p:txBody>
      </p:sp>
      <p:pic>
        <p:nvPicPr>
          <p:cNvPr id="43" name="Picture 2" descr="Portrait"/>
          <p:cNvPicPr>
            <a:picLocks noChangeArrowheads="1"/>
          </p:cNvPicPr>
          <p:nvPr/>
        </p:nvPicPr>
        <p:blipFill>
          <a:blip r:embed="rId3" cstate="print"/>
          <a:srcRect l="5721" t="7076" r="3488" b="2831"/>
          <a:stretch>
            <a:fillRect/>
          </a:stretch>
        </p:blipFill>
        <p:spPr bwMode="auto">
          <a:xfrm>
            <a:off x="503760" y="3429000"/>
            <a:ext cx="2896665" cy="2836193"/>
          </a:xfrm>
          <a:prstGeom prst="rect">
            <a:avLst/>
          </a:prstGeom>
          <a:noFill/>
          <a:ln w="38100">
            <a:noFill/>
            <a:miter lim="800000"/>
            <a:headEnd/>
            <a:tailEnd/>
          </a:ln>
        </p:spPr>
      </p:pic>
      <p:sp>
        <p:nvSpPr>
          <p:cNvPr id="2" name="TextBox 1"/>
          <p:cNvSpPr txBox="1"/>
          <p:nvPr/>
        </p:nvSpPr>
        <p:spPr>
          <a:xfrm>
            <a:off x="225407" y="2875554"/>
            <a:ext cx="3718069" cy="369332"/>
          </a:xfrm>
          <a:prstGeom prst="rect">
            <a:avLst/>
          </a:prstGeom>
          <a:noFill/>
        </p:spPr>
        <p:txBody>
          <a:bodyPr wrap="square" rtlCol="0">
            <a:spAutoFit/>
          </a:bodyPr>
          <a:lstStyle/>
          <a:p>
            <a:r>
              <a:rPr lang="en-US" dirty="0" smtClean="0"/>
              <a:t>Q</a:t>
            </a:r>
            <a:r>
              <a:rPr lang="en-US" baseline="30000" dirty="0" smtClean="0"/>
              <a:t>2</a:t>
            </a:r>
            <a:r>
              <a:rPr lang="en-US" dirty="0" smtClean="0"/>
              <a:t> averaged from 0.2 GeV</a:t>
            </a:r>
            <a:r>
              <a:rPr lang="en-US" baseline="30000" dirty="0" smtClean="0"/>
              <a:t>2</a:t>
            </a:r>
            <a:r>
              <a:rPr lang="en-US" dirty="0" smtClean="0"/>
              <a:t> to 4 GeV</a:t>
            </a:r>
            <a:r>
              <a:rPr lang="en-US" baseline="30000" dirty="0" smtClean="0"/>
              <a:t>2</a:t>
            </a:r>
            <a:endParaRPr lang="en-US" baseline="30000" dirty="0"/>
          </a:p>
        </p:txBody>
      </p:sp>
    </p:spTree>
    <p:extLst>
      <p:ext uri="{BB962C8B-B14F-4D97-AF65-F5344CB8AC3E}">
        <p14:creationId xmlns:p14="http://schemas.microsoft.com/office/powerpoint/2010/main" xmlns="" val="103917859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3760"/>
                                        </p:tgtEl>
                                        <p:attrNameLst>
                                          <p:attrName>style.visibility</p:attrName>
                                        </p:attrNameLst>
                                      </p:cBhvr>
                                      <p:to>
                                        <p:strVal val="visible"/>
                                      </p:to>
                                    </p:set>
                                    <p:animEffect transition="in" filter="box(in)">
                                      <p:cBhvr>
                                        <p:cTn id="7" dur="500"/>
                                        <p:tgtEl>
                                          <p:spTgt spid="7376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ox(in)">
                                      <p:cBhvr>
                                        <p:cTn id="12" dur="500"/>
                                        <p:tgtEl>
                                          <p:spTgt spid="43"/>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 presetClass="exit" presetSubtype="16" fill="hold" grpId="1" nodeType="clickEffect">
                                  <p:stCondLst>
                                    <p:cond delay="0"/>
                                  </p:stCondLst>
                                  <p:childTnLst>
                                    <p:animEffect transition="out" filter="box(in)">
                                      <p:cBhvr>
                                        <p:cTn id="18" dur="500"/>
                                        <p:tgtEl>
                                          <p:spTgt spid="73760"/>
                                        </p:tgtEl>
                                      </p:cBhvr>
                                    </p:animEffect>
                                    <p:set>
                                      <p:cBhvr>
                                        <p:cTn id="19" dur="1" fill="hold">
                                          <p:stCondLst>
                                            <p:cond delay="499"/>
                                          </p:stCondLst>
                                        </p:cTn>
                                        <p:tgtEl>
                                          <p:spTgt spid="737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60" grpId="0"/>
      <p:bldP spid="73760" grpId="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bwMode="auto">
          <a:xfrm>
            <a:off x="381000" y="4343399"/>
            <a:ext cx="8610600" cy="1998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accent2"/>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0" rIns="9144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6000" b="1" i="0" u="none" strike="noStrike" cap="none" normalizeH="0" baseline="0" smtClean="0">
              <a:ln>
                <a:noFill/>
              </a:ln>
              <a:solidFill>
                <a:srgbClr val="333399"/>
              </a:solidFill>
              <a:effectLst/>
              <a:latin typeface="Times New Roman" pitchFamily="18" charset="0"/>
            </a:endParaRPr>
          </a:p>
        </p:txBody>
      </p:sp>
      <p:sp>
        <p:nvSpPr>
          <p:cNvPr id="3" name="Rectangle 2"/>
          <p:cNvSpPr/>
          <p:nvPr/>
        </p:nvSpPr>
        <p:spPr bwMode="auto">
          <a:xfrm>
            <a:off x="609600" y="4267200"/>
            <a:ext cx="3657600"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accent2"/>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0" rIns="9144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6000" b="1" i="0" u="none" strike="noStrike" cap="none" normalizeH="0" baseline="0" smtClean="0">
              <a:ln>
                <a:noFill/>
              </a:ln>
              <a:solidFill>
                <a:srgbClr val="333399"/>
              </a:solidFill>
              <a:effectLst/>
              <a:latin typeface="Times New Roman" pitchFamily="18" charset="0"/>
            </a:endParaRPr>
          </a:p>
        </p:txBody>
      </p:sp>
      <p:sp>
        <p:nvSpPr>
          <p:cNvPr id="4" name="Rectangle 3"/>
          <p:cNvSpPr/>
          <p:nvPr/>
        </p:nvSpPr>
        <p:spPr bwMode="auto">
          <a:xfrm>
            <a:off x="529542" y="4267200"/>
            <a:ext cx="8458200" cy="2074862"/>
          </a:xfrm>
          <a:prstGeom prst="rect">
            <a:avLst/>
          </a:prstGeom>
          <a:solidFill>
            <a:schemeClr val="bg1"/>
          </a:solidFill>
          <a:ln>
            <a:noFill/>
          </a:ln>
          <a:effectLst/>
          <a:extLst/>
        </p:spPr>
        <p:txBody>
          <a:bodyPr vert="horz" wrap="square" lIns="91440" tIns="0" rIns="9144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6000" b="1" i="0" u="none" strike="noStrike" cap="none" normalizeH="0" baseline="0" smtClean="0">
              <a:ln>
                <a:noFill/>
              </a:ln>
              <a:solidFill>
                <a:srgbClr val="333399"/>
              </a:solidFill>
              <a:effectLst/>
              <a:latin typeface="Times New Roman" pitchFamily="18"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6250" y="1269356"/>
            <a:ext cx="8824784"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1676400" y="76200"/>
            <a:ext cx="6397905" cy="461665"/>
          </a:xfrm>
          <a:prstGeom prst="rect">
            <a:avLst/>
          </a:prstGeom>
          <a:noFill/>
        </p:spPr>
        <p:txBody>
          <a:bodyPr wrap="none" rtlCol="0">
            <a:spAutoFit/>
          </a:bodyPr>
          <a:lstStyle/>
          <a:p>
            <a:r>
              <a:rPr lang="en-US" sz="2400" dirty="0" smtClean="0">
                <a:solidFill>
                  <a:srgbClr val="FF0000"/>
                </a:solidFill>
              </a:rPr>
              <a:t>2</a:t>
            </a:r>
            <a:r>
              <a:rPr lang="en-US" sz="2400" baseline="30000" dirty="0" smtClean="0">
                <a:solidFill>
                  <a:srgbClr val="FF0000"/>
                </a:solidFill>
              </a:rPr>
              <a:t>nd</a:t>
            </a:r>
            <a:r>
              <a:rPr lang="en-US" sz="2400" dirty="0" smtClean="0">
                <a:solidFill>
                  <a:srgbClr val="FF0000"/>
                </a:solidFill>
              </a:rPr>
              <a:t> and 3</a:t>
            </a:r>
            <a:r>
              <a:rPr lang="en-US" sz="2400" baseline="30000" dirty="0" smtClean="0">
                <a:solidFill>
                  <a:srgbClr val="FF0000"/>
                </a:solidFill>
              </a:rPr>
              <a:t>rd</a:t>
            </a:r>
            <a:r>
              <a:rPr lang="en-US" sz="2400" dirty="0" smtClean="0">
                <a:solidFill>
                  <a:srgbClr val="FF0000"/>
                </a:solidFill>
              </a:rPr>
              <a:t> nucleon resonance regions (PDG 2006)</a:t>
            </a:r>
            <a:endParaRPr lang="en-US" sz="2400" dirty="0">
              <a:solidFill>
                <a:srgbClr val="FF0000"/>
              </a:solidFill>
            </a:endParaRPr>
          </a:p>
        </p:txBody>
      </p:sp>
    </p:spTree>
    <p:extLst>
      <p:ext uri="{BB962C8B-B14F-4D97-AF65-F5344CB8AC3E}">
        <p14:creationId xmlns:p14="http://schemas.microsoft.com/office/powerpoint/2010/main" xmlns="" val="384621019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91" name="Picture 11" descr="misspi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99013" y="455613"/>
            <a:ext cx="4524375" cy="585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92" name="Text Box 12"/>
          <p:cNvSpPr txBox="1">
            <a:spLocks noChangeArrowheads="1"/>
          </p:cNvSpPr>
          <p:nvPr/>
        </p:nvSpPr>
        <p:spPr bwMode="auto">
          <a:xfrm>
            <a:off x="5410200" y="762000"/>
            <a:ext cx="3325813" cy="4572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ru-RU" b="1">
                <a:sym typeface="Symbol" pitchFamily="18" charset="2"/>
              </a:rPr>
              <a:t></a:t>
            </a:r>
            <a:r>
              <a:rPr lang="en-US" b="1" baseline="30000">
                <a:sym typeface="Symbol" pitchFamily="18" charset="2"/>
              </a:rPr>
              <a:t>-</a:t>
            </a:r>
            <a:r>
              <a:rPr lang="en-US" b="1">
                <a:sym typeface="Symbol" pitchFamily="18" charset="2"/>
              </a:rPr>
              <a:t> missing mass squared</a:t>
            </a:r>
            <a:endParaRPr lang="ru-RU" b="1"/>
          </a:p>
        </p:txBody>
      </p:sp>
      <p:pic>
        <p:nvPicPr>
          <p:cNvPr id="46093" name="Picture 13" descr="q2vsw"/>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1219200"/>
            <a:ext cx="4724400" cy="43497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3"/>
          <p:cNvSpPr>
            <a:spLocks noChangeArrowheads="1"/>
          </p:cNvSpPr>
          <p:nvPr/>
        </p:nvSpPr>
        <p:spPr bwMode="auto">
          <a:xfrm>
            <a:off x="457200" y="60325"/>
            <a:ext cx="7948613" cy="461665"/>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2400" dirty="0" err="1">
                <a:solidFill>
                  <a:srgbClr val="FF0000"/>
                </a:solidFill>
              </a:rPr>
              <a:t>K</a:t>
            </a:r>
            <a:r>
              <a:rPr lang="en-US" sz="2400" dirty="0" err="1" smtClean="0">
                <a:solidFill>
                  <a:srgbClr val="FF0000"/>
                </a:solidFill>
              </a:rPr>
              <a:t>inematically</a:t>
            </a:r>
            <a:r>
              <a:rPr lang="en-US" sz="2400" dirty="0" smtClean="0">
                <a:solidFill>
                  <a:srgbClr val="FF0000"/>
                </a:solidFill>
              </a:rPr>
              <a:t> available area</a:t>
            </a:r>
            <a:endParaRPr lang="en-US" sz="2400" dirty="0">
              <a:solidFill>
                <a:srgbClr val="000000"/>
              </a:solidFill>
            </a:endParaRPr>
          </a:p>
        </p:txBody>
      </p:sp>
    </p:spTree>
    <p:extLst>
      <p:ext uri="{BB962C8B-B14F-4D97-AF65-F5344CB8AC3E}">
        <p14:creationId xmlns:p14="http://schemas.microsoft.com/office/powerpoint/2010/main" xmlns="" val="403362560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2237" y="1632418"/>
            <a:ext cx="3842237"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1"/>
          <p:cNvPicPr>
            <a:picLocks noChangeAspect="1"/>
          </p:cNvPicPr>
          <p:nvPr>
            <p:custDataLst>
              <p:tags r:id="rId2"/>
            </p:custDataLst>
          </p:nvPr>
        </p:nvPicPr>
        <p:blipFill>
          <a:blip r:embed="rId11"/>
          <a:stretch>
            <a:fillRect/>
          </a:stretch>
        </p:blipFill>
        <p:spPr>
          <a:xfrm>
            <a:off x="2540000" y="2540000"/>
            <a:ext cx="1905" cy="1905"/>
          </a:xfrm>
          <a:prstGeom prst="rect">
            <a:avLst/>
          </a:prstGeom>
        </p:spPr>
      </p:pic>
      <p:pic>
        <p:nvPicPr>
          <p:cNvPr id="5" name="Picture 4"/>
          <p:cNvPicPr>
            <a:picLocks noChangeAspect="1"/>
          </p:cNvPicPr>
          <p:nvPr>
            <p:custDataLst>
              <p:tags r:id="rId3"/>
            </p:custDataLst>
          </p:nvPr>
        </p:nvPicPr>
        <p:blipFill>
          <a:blip r:embed="rId1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4420633" y="2895600"/>
            <a:ext cx="4015740" cy="272415"/>
          </a:xfrm>
          <a:prstGeom prst="rect">
            <a:avLst/>
          </a:prstGeom>
        </p:spPr>
      </p:pic>
      <p:pic>
        <p:nvPicPr>
          <p:cNvPr id="6" name="Picture 5"/>
          <p:cNvPicPr>
            <a:picLocks noChangeAspect="1"/>
          </p:cNvPicPr>
          <p:nvPr>
            <p:custDataLst>
              <p:tags r:id="rId4"/>
            </p:custDataLst>
          </p:nvPr>
        </p:nvPicPr>
        <p:blipFill>
          <a:blip r:embed="rId13"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4394661" y="3858410"/>
            <a:ext cx="4356735" cy="272415"/>
          </a:xfrm>
          <a:prstGeom prst="rect">
            <a:avLst/>
          </a:prstGeom>
        </p:spPr>
      </p:pic>
      <p:pic>
        <p:nvPicPr>
          <p:cNvPr id="8" name="Picture 7"/>
          <p:cNvPicPr>
            <a:picLocks noChangeAspect="1"/>
          </p:cNvPicPr>
          <p:nvPr>
            <p:custDataLst>
              <p:tags r:id="rId5"/>
            </p:custDataLst>
          </p:nvPr>
        </p:nvPicPr>
        <p:blipFill>
          <a:blip r:embed="rId14"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4402281" y="3333263"/>
            <a:ext cx="4349115" cy="272415"/>
          </a:xfrm>
          <a:prstGeom prst="rect">
            <a:avLst/>
          </a:prstGeom>
        </p:spPr>
      </p:pic>
      <p:pic>
        <p:nvPicPr>
          <p:cNvPr id="15" name="Picture 14"/>
          <p:cNvPicPr>
            <a:picLocks noChangeAspect="1"/>
          </p:cNvPicPr>
          <p:nvPr>
            <p:custDataLst>
              <p:tags r:id="rId6"/>
            </p:custDataLst>
          </p:nvPr>
        </p:nvPicPr>
        <p:blipFill>
          <a:blip r:embed="rId15"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4123632" y="4648200"/>
            <a:ext cx="5175885" cy="1005840"/>
          </a:xfrm>
          <a:prstGeom prst="rect">
            <a:avLst/>
          </a:prstGeom>
        </p:spPr>
      </p:pic>
      <p:pic>
        <p:nvPicPr>
          <p:cNvPr id="34" name="Picture 33"/>
          <p:cNvPicPr>
            <a:picLocks noChangeAspect="1"/>
          </p:cNvPicPr>
          <p:nvPr>
            <p:custDataLst>
              <p:tags r:id="rId7"/>
            </p:custDataLst>
          </p:nvPr>
        </p:nvPicPr>
        <p:blipFill>
          <a:blip r:embed="rId16" cstate="print">
            <a:extLst>
              <a:ext uri="{28A0092B-C50C-407E-A947-70E740481C1C}">
                <a14:useLocalDpi xmlns:a14="http://schemas.microsoft.com/office/drawing/2010/main" xmlns="" val="0"/>
              </a:ext>
            </a:extLst>
          </a:blip>
          <a:stretch>
            <a:fillRect/>
          </a:stretch>
        </p:blipFill>
        <p:spPr>
          <a:xfrm>
            <a:off x="305634" y="946109"/>
            <a:ext cx="8229997" cy="433945"/>
          </a:xfrm>
          <a:prstGeom prst="rect">
            <a:avLst/>
          </a:prstGeom>
        </p:spPr>
      </p:pic>
      <p:pic>
        <p:nvPicPr>
          <p:cNvPr id="30" name="Picture 29"/>
          <p:cNvPicPr>
            <a:picLocks noChangeAspect="1"/>
          </p:cNvPicPr>
          <p:nvPr>
            <p:custDataLst>
              <p:tags r:id="rId8"/>
            </p:custDataLst>
          </p:nvPr>
        </p:nvPicPr>
        <p:blipFill>
          <a:blip r:embed="rId17" cstate="print">
            <a:extLst>
              <a:ext uri="{28A0092B-C50C-407E-A947-70E740481C1C}">
                <a14:useLocalDpi xmlns:a14="http://schemas.microsoft.com/office/drawing/2010/main" xmlns="" val="0"/>
              </a:ext>
            </a:extLst>
          </a:blip>
          <a:stretch>
            <a:fillRect/>
          </a:stretch>
        </p:blipFill>
        <p:spPr>
          <a:xfrm>
            <a:off x="4797742" y="1632418"/>
            <a:ext cx="3047999" cy="485083"/>
          </a:xfrm>
          <a:prstGeom prst="rect">
            <a:avLst/>
          </a:prstGeom>
        </p:spPr>
      </p:pic>
      <p:sp>
        <p:nvSpPr>
          <p:cNvPr id="35" name="TextBox 34"/>
          <p:cNvSpPr txBox="1"/>
          <p:nvPr/>
        </p:nvSpPr>
        <p:spPr>
          <a:xfrm>
            <a:off x="877333" y="10266"/>
            <a:ext cx="7086600" cy="461665"/>
          </a:xfrm>
          <a:prstGeom prst="rect">
            <a:avLst/>
          </a:prstGeom>
          <a:noFill/>
        </p:spPr>
        <p:txBody>
          <a:bodyPr wrap="square" rtlCol="0">
            <a:spAutoFit/>
          </a:bodyPr>
          <a:lstStyle/>
          <a:p>
            <a:pPr algn="ctr"/>
            <a:r>
              <a:rPr lang="en-US" sz="2400" dirty="0" smtClean="0">
                <a:solidFill>
                  <a:srgbClr val="FF0000"/>
                </a:solidFill>
              </a:rPr>
              <a:t>Kinematical variables</a:t>
            </a:r>
            <a:endParaRPr lang="en-US" sz="2400" dirty="0">
              <a:solidFill>
                <a:srgbClr val="FF0000"/>
              </a:solidFill>
            </a:endParaRPr>
          </a:p>
        </p:txBody>
      </p:sp>
    </p:spTree>
    <p:extLst>
      <p:ext uri="{BB962C8B-B14F-4D97-AF65-F5344CB8AC3E}">
        <p14:creationId xmlns:p14="http://schemas.microsoft.com/office/powerpoint/2010/main" xmlns="" val="327024194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Title 1"/>
          <p:cNvSpPr>
            <a:spLocks noGrp="1"/>
          </p:cNvSpPr>
          <p:nvPr>
            <p:ph type="title"/>
          </p:nvPr>
        </p:nvSpPr>
        <p:spPr>
          <a:xfrm>
            <a:off x="85725" y="-76200"/>
            <a:ext cx="8982075" cy="685800"/>
          </a:xfrm>
        </p:spPr>
        <p:txBody>
          <a:bodyPr/>
          <a:lstStyle/>
          <a:p>
            <a:r>
              <a:rPr lang="en-US" sz="2000" b="0" dirty="0" smtClean="0">
                <a:solidFill>
                  <a:srgbClr val="FF0000"/>
                </a:solidFill>
              </a:rPr>
              <a:t>CLAS data on </a:t>
            </a:r>
            <a:r>
              <a:rPr lang="en-US" sz="2000" b="0" dirty="0" err="1" smtClean="0">
                <a:solidFill>
                  <a:srgbClr val="FF0000"/>
                </a:solidFill>
                <a:latin typeface="Symbol" pitchFamily="18" charset="2"/>
              </a:rPr>
              <a:t>p</a:t>
            </a:r>
            <a:r>
              <a:rPr lang="en-US" sz="2000" b="0" baseline="30000" dirty="0" err="1" smtClean="0">
                <a:solidFill>
                  <a:srgbClr val="FF0000"/>
                </a:solidFill>
                <a:latin typeface="Symbol" pitchFamily="18" charset="2"/>
              </a:rPr>
              <a:t>+</a:t>
            </a:r>
            <a:r>
              <a:rPr lang="en-US" sz="2000" b="0" dirty="0" err="1" smtClean="0">
                <a:solidFill>
                  <a:srgbClr val="FF0000"/>
                </a:solidFill>
                <a:latin typeface="Symbol" pitchFamily="18" charset="2"/>
              </a:rPr>
              <a:t>p</a:t>
            </a:r>
            <a:r>
              <a:rPr lang="en-US" sz="2000" b="0" baseline="30000" dirty="0" err="1" smtClean="0">
                <a:solidFill>
                  <a:srgbClr val="FF0000"/>
                </a:solidFill>
                <a:latin typeface="Symbol" pitchFamily="18" charset="2"/>
              </a:rPr>
              <a:t>-</a:t>
            </a:r>
            <a:r>
              <a:rPr lang="en-US" sz="2000" b="0" dirty="0" err="1" smtClean="0">
                <a:solidFill>
                  <a:srgbClr val="FF0000"/>
                </a:solidFill>
              </a:rPr>
              <a:t>p</a:t>
            </a:r>
            <a:r>
              <a:rPr lang="en-US" sz="2000" b="0" dirty="0" smtClean="0">
                <a:solidFill>
                  <a:srgbClr val="FF0000"/>
                </a:solidFill>
              </a:rPr>
              <a:t> differential cross sections and their description within the JM model</a:t>
            </a:r>
          </a:p>
        </p:txBody>
      </p:sp>
      <p:pic>
        <p:nvPicPr>
          <p:cNvPr id="74757" name="Picture 5" descr="fit_axi_w_038_151.eps"/>
          <p:cNvPicPr>
            <a:picLocks noChangeAspect="1"/>
          </p:cNvPicPr>
          <p:nvPr/>
        </p:nvPicPr>
        <p:blipFill>
          <a:blip r:embed="rId3" cstate="print"/>
          <a:srcRect/>
          <a:stretch>
            <a:fillRect/>
          </a:stretch>
        </p:blipFill>
        <p:spPr bwMode="auto">
          <a:xfrm>
            <a:off x="85725" y="990600"/>
            <a:ext cx="4457700" cy="4457700"/>
          </a:xfrm>
          <a:prstGeom prst="rect">
            <a:avLst/>
          </a:prstGeom>
          <a:noFill/>
          <a:ln w="9525">
            <a:noFill/>
            <a:miter lim="800000"/>
            <a:headEnd/>
            <a:tailEnd/>
          </a:ln>
        </p:spPr>
      </p:pic>
      <p:cxnSp>
        <p:nvCxnSpPr>
          <p:cNvPr id="74758" name="Straight Connector 9"/>
          <p:cNvCxnSpPr>
            <a:cxnSpLocks noChangeShapeType="1"/>
          </p:cNvCxnSpPr>
          <p:nvPr/>
        </p:nvCxnSpPr>
        <p:spPr bwMode="auto">
          <a:xfrm>
            <a:off x="457200" y="5884863"/>
            <a:ext cx="428625" cy="1587"/>
          </a:xfrm>
          <a:prstGeom prst="line">
            <a:avLst/>
          </a:prstGeom>
          <a:noFill/>
          <a:ln w="9525" algn="ctr">
            <a:solidFill>
              <a:schemeClr val="tx1"/>
            </a:solidFill>
            <a:round/>
            <a:headEnd/>
            <a:tailEnd/>
          </a:ln>
        </p:spPr>
      </p:cxnSp>
      <p:sp>
        <p:nvSpPr>
          <p:cNvPr id="74759" name="TextBox 10"/>
          <p:cNvSpPr txBox="1">
            <a:spLocks noChangeArrowheads="1"/>
          </p:cNvSpPr>
          <p:nvPr/>
        </p:nvSpPr>
        <p:spPr bwMode="auto">
          <a:xfrm>
            <a:off x="1057275" y="5700713"/>
            <a:ext cx="1257300" cy="338137"/>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600" dirty="0">
                <a:solidFill>
                  <a:srgbClr val="000000"/>
                </a:solidFill>
              </a:rPr>
              <a:t>full JM calc.</a:t>
            </a:r>
          </a:p>
        </p:txBody>
      </p:sp>
      <p:cxnSp>
        <p:nvCxnSpPr>
          <p:cNvPr id="74760" name="Straight Connector 11"/>
          <p:cNvCxnSpPr>
            <a:cxnSpLocks noChangeShapeType="1"/>
          </p:cNvCxnSpPr>
          <p:nvPr/>
        </p:nvCxnSpPr>
        <p:spPr bwMode="auto">
          <a:xfrm>
            <a:off x="457200" y="6227763"/>
            <a:ext cx="428625" cy="0"/>
          </a:xfrm>
          <a:prstGeom prst="line">
            <a:avLst/>
          </a:prstGeom>
          <a:noFill/>
          <a:ln w="9525" algn="ctr">
            <a:solidFill>
              <a:srgbClr val="FF0000"/>
            </a:solidFill>
            <a:round/>
            <a:headEnd/>
            <a:tailEnd/>
          </a:ln>
        </p:spPr>
      </p:cxnSp>
      <p:sp>
        <p:nvSpPr>
          <p:cNvPr id="74761" name="TextBox 12"/>
          <p:cNvSpPr txBox="1">
            <a:spLocks noChangeArrowheads="1"/>
          </p:cNvSpPr>
          <p:nvPr/>
        </p:nvSpPr>
        <p:spPr bwMode="auto">
          <a:xfrm>
            <a:off x="1209675" y="6022975"/>
            <a:ext cx="627063" cy="338138"/>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600">
                <a:solidFill>
                  <a:srgbClr val="FF0000"/>
                </a:solidFill>
                <a:latin typeface="Symbol" pitchFamily="18" charset="2"/>
              </a:rPr>
              <a:t>p</a:t>
            </a:r>
            <a:r>
              <a:rPr lang="en-US" sz="1600" b="1" baseline="30000">
                <a:solidFill>
                  <a:srgbClr val="FF0000"/>
                </a:solidFill>
              </a:rPr>
              <a:t>-</a:t>
            </a:r>
            <a:r>
              <a:rPr lang="en-US" sz="1600">
                <a:solidFill>
                  <a:srgbClr val="FF0000"/>
                </a:solidFill>
                <a:latin typeface="Symbol" pitchFamily="18" charset="2"/>
              </a:rPr>
              <a:t>D</a:t>
            </a:r>
            <a:r>
              <a:rPr lang="en-US" sz="1600" b="1" baseline="30000">
                <a:solidFill>
                  <a:srgbClr val="FF0000"/>
                </a:solidFill>
              </a:rPr>
              <a:t>++</a:t>
            </a:r>
          </a:p>
        </p:txBody>
      </p:sp>
      <p:cxnSp>
        <p:nvCxnSpPr>
          <p:cNvPr id="74762" name="Straight Connector 14"/>
          <p:cNvCxnSpPr>
            <a:cxnSpLocks noChangeShapeType="1"/>
          </p:cNvCxnSpPr>
          <p:nvPr/>
        </p:nvCxnSpPr>
        <p:spPr bwMode="auto">
          <a:xfrm flipV="1">
            <a:off x="2581275" y="5880100"/>
            <a:ext cx="428625" cy="3175"/>
          </a:xfrm>
          <a:prstGeom prst="line">
            <a:avLst/>
          </a:prstGeom>
          <a:noFill/>
          <a:ln w="9525" algn="ctr">
            <a:solidFill>
              <a:schemeClr val="accent2"/>
            </a:solidFill>
            <a:round/>
            <a:headEnd/>
            <a:tailEnd/>
          </a:ln>
        </p:spPr>
      </p:cxnSp>
      <p:sp>
        <p:nvSpPr>
          <p:cNvPr id="74763" name="TextBox 15"/>
          <p:cNvSpPr txBox="1">
            <a:spLocks noChangeArrowheads="1"/>
          </p:cNvSpPr>
          <p:nvPr/>
        </p:nvSpPr>
        <p:spPr bwMode="auto">
          <a:xfrm>
            <a:off x="3182938" y="5700713"/>
            <a:ext cx="577850" cy="338137"/>
          </a:xfrm>
          <a:prstGeom prst="rect">
            <a:avLst/>
          </a:prstGeom>
          <a:noFill/>
          <a:ln w="9525">
            <a:solidFill>
              <a:schemeClr val="bg1"/>
            </a:solidFill>
            <a:miter lim="800000"/>
            <a:headEnd/>
            <a:tailEnd/>
          </a:ln>
        </p:spPr>
        <p:txBody>
          <a:bodyPr wrap="none">
            <a:spAutoFit/>
          </a:bodyPr>
          <a:lstStyle/>
          <a:p>
            <a:pPr algn="ctr" eaLnBrk="0" fontAlgn="base" hangingPunct="0">
              <a:spcBef>
                <a:spcPct val="0"/>
              </a:spcBef>
              <a:spcAft>
                <a:spcPct val="0"/>
              </a:spcAft>
            </a:pPr>
            <a:r>
              <a:rPr lang="en-US" sz="1600">
                <a:solidFill>
                  <a:srgbClr val="3333CC"/>
                </a:solidFill>
                <a:latin typeface="Symbol" pitchFamily="18" charset="2"/>
              </a:rPr>
              <a:t>p</a:t>
            </a:r>
            <a:r>
              <a:rPr lang="en-US" sz="1600" b="1" baseline="30000">
                <a:solidFill>
                  <a:srgbClr val="3333CC"/>
                </a:solidFill>
              </a:rPr>
              <a:t>+</a:t>
            </a:r>
            <a:r>
              <a:rPr lang="en-US" sz="1600">
                <a:solidFill>
                  <a:srgbClr val="3333CC"/>
                </a:solidFill>
                <a:latin typeface="Symbol" pitchFamily="18" charset="2"/>
              </a:rPr>
              <a:t>D</a:t>
            </a:r>
            <a:r>
              <a:rPr lang="en-US" sz="1600" b="1" baseline="30000">
                <a:solidFill>
                  <a:srgbClr val="3333CC"/>
                </a:solidFill>
              </a:rPr>
              <a:t>0</a:t>
            </a:r>
          </a:p>
        </p:txBody>
      </p:sp>
      <p:cxnSp>
        <p:nvCxnSpPr>
          <p:cNvPr id="74764" name="Straight Connector 16"/>
          <p:cNvCxnSpPr>
            <a:cxnSpLocks noChangeShapeType="1"/>
          </p:cNvCxnSpPr>
          <p:nvPr/>
        </p:nvCxnSpPr>
        <p:spPr bwMode="auto">
          <a:xfrm>
            <a:off x="2581275" y="6229350"/>
            <a:ext cx="428625" cy="1588"/>
          </a:xfrm>
          <a:prstGeom prst="line">
            <a:avLst/>
          </a:prstGeom>
          <a:noFill/>
          <a:ln w="9525" algn="ctr">
            <a:solidFill>
              <a:srgbClr val="FF66FF"/>
            </a:solidFill>
            <a:prstDash val="dash"/>
            <a:round/>
            <a:headEnd/>
            <a:tailEnd/>
          </a:ln>
        </p:spPr>
      </p:cxnSp>
      <p:sp>
        <p:nvSpPr>
          <p:cNvPr id="74765" name="TextBox 18"/>
          <p:cNvSpPr txBox="1">
            <a:spLocks noChangeArrowheads="1"/>
          </p:cNvSpPr>
          <p:nvPr/>
        </p:nvSpPr>
        <p:spPr bwMode="auto">
          <a:xfrm>
            <a:off x="3009900" y="6022975"/>
            <a:ext cx="971550" cy="338138"/>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600">
                <a:solidFill>
                  <a:srgbClr val="FF66FF"/>
                </a:solidFill>
              </a:rPr>
              <a:t>2</a:t>
            </a:r>
            <a:r>
              <a:rPr lang="en-US" sz="1600">
                <a:solidFill>
                  <a:srgbClr val="FF66FF"/>
                </a:solidFill>
                <a:latin typeface="Symbol" pitchFamily="18" charset="2"/>
              </a:rPr>
              <a:t>p</a:t>
            </a:r>
            <a:r>
              <a:rPr lang="en-US" sz="1600">
                <a:solidFill>
                  <a:srgbClr val="FF66FF"/>
                </a:solidFill>
              </a:rPr>
              <a:t> direct</a:t>
            </a:r>
          </a:p>
        </p:txBody>
      </p:sp>
      <p:sp>
        <p:nvSpPr>
          <p:cNvPr id="74772" name="TextBox 19"/>
          <p:cNvSpPr txBox="1">
            <a:spLocks noChangeArrowheads="1"/>
          </p:cNvSpPr>
          <p:nvPr/>
        </p:nvSpPr>
        <p:spPr bwMode="auto">
          <a:xfrm>
            <a:off x="152400" y="685800"/>
            <a:ext cx="4651375" cy="339725"/>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1600" b="1" dirty="0" err="1">
                <a:solidFill>
                  <a:srgbClr val="000000"/>
                </a:solidFill>
              </a:rPr>
              <a:t>G.V.Fedotov</a:t>
            </a:r>
            <a:r>
              <a:rPr lang="en-US" sz="1600" b="1" dirty="0">
                <a:solidFill>
                  <a:srgbClr val="000000"/>
                </a:solidFill>
              </a:rPr>
              <a:t> et </a:t>
            </a:r>
            <a:r>
              <a:rPr lang="en-US" sz="1600" b="1" dirty="0" smtClean="0">
                <a:solidFill>
                  <a:srgbClr val="000000"/>
                </a:solidFill>
              </a:rPr>
              <a:t>al., </a:t>
            </a:r>
            <a:r>
              <a:rPr lang="en-US" sz="1600" b="1" dirty="0">
                <a:solidFill>
                  <a:srgbClr val="000000"/>
                </a:solidFill>
              </a:rPr>
              <a:t>PRC 79 (2009), 015204</a:t>
            </a:r>
          </a:p>
        </p:txBody>
      </p:sp>
      <p:cxnSp>
        <p:nvCxnSpPr>
          <p:cNvPr id="22" name="Straight Connector 9"/>
          <p:cNvCxnSpPr>
            <a:cxnSpLocks noChangeShapeType="1"/>
          </p:cNvCxnSpPr>
          <p:nvPr/>
        </p:nvCxnSpPr>
        <p:spPr bwMode="auto">
          <a:xfrm>
            <a:off x="454248" y="5884863"/>
            <a:ext cx="428625" cy="1587"/>
          </a:xfrm>
          <a:prstGeom prst="line">
            <a:avLst/>
          </a:prstGeom>
          <a:noFill/>
          <a:ln w="9525" algn="ctr">
            <a:solidFill>
              <a:schemeClr val="tx1"/>
            </a:solidFill>
            <a:round/>
            <a:headEnd/>
            <a:tailEnd/>
          </a:ln>
        </p:spPr>
      </p:cxnSp>
      <p:sp>
        <p:nvSpPr>
          <p:cNvPr id="23" name="TextBox 10"/>
          <p:cNvSpPr txBox="1">
            <a:spLocks noChangeArrowheads="1"/>
          </p:cNvSpPr>
          <p:nvPr/>
        </p:nvSpPr>
        <p:spPr bwMode="auto">
          <a:xfrm>
            <a:off x="1054323" y="5700713"/>
            <a:ext cx="1257300" cy="338137"/>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600" dirty="0">
                <a:solidFill>
                  <a:srgbClr val="000000"/>
                </a:solidFill>
              </a:rPr>
              <a:t>full JM calc.</a:t>
            </a:r>
          </a:p>
        </p:txBody>
      </p:sp>
      <p:cxnSp>
        <p:nvCxnSpPr>
          <p:cNvPr id="25" name="Straight Connector 11"/>
          <p:cNvCxnSpPr>
            <a:cxnSpLocks noChangeShapeType="1"/>
          </p:cNvCxnSpPr>
          <p:nvPr/>
        </p:nvCxnSpPr>
        <p:spPr bwMode="auto">
          <a:xfrm>
            <a:off x="454248" y="6227763"/>
            <a:ext cx="428625" cy="0"/>
          </a:xfrm>
          <a:prstGeom prst="line">
            <a:avLst/>
          </a:prstGeom>
          <a:noFill/>
          <a:ln w="9525" algn="ctr">
            <a:solidFill>
              <a:srgbClr val="FF0000"/>
            </a:solidFill>
            <a:round/>
            <a:headEnd/>
            <a:tailEnd/>
          </a:ln>
        </p:spPr>
      </p:cxnSp>
      <p:sp>
        <p:nvSpPr>
          <p:cNvPr id="27" name="TextBox 12"/>
          <p:cNvSpPr txBox="1">
            <a:spLocks noChangeArrowheads="1"/>
          </p:cNvSpPr>
          <p:nvPr/>
        </p:nvSpPr>
        <p:spPr bwMode="auto">
          <a:xfrm>
            <a:off x="1206723" y="6022975"/>
            <a:ext cx="627063" cy="338138"/>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600">
                <a:solidFill>
                  <a:srgbClr val="FF0000"/>
                </a:solidFill>
                <a:latin typeface="Symbol" pitchFamily="18" charset="2"/>
              </a:rPr>
              <a:t>p</a:t>
            </a:r>
            <a:r>
              <a:rPr lang="en-US" sz="1600" b="1" baseline="30000">
                <a:solidFill>
                  <a:srgbClr val="FF0000"/>
                </a:solidFill>
              </a:rPr>
              <a:t>-</a:t>
            </a:r>
            <a:r>
              <a:rPr lang="en-US" sz="1600">
                <a:solidFill>
                  <a:srgbClr val="FF0000"/>
                </a:solidFill>
                <a:latin typeface="Symbol" pitchFamily="18" charset="2"/>
              </a:rPr>
              <a:t>D</a:t>
            </a:r>
            <a:r>
              <a:rPr lang="en-US" sz="1600" b="1" baseline="30000">
                <a:solidFill>
                  <a:srgbClr val="FF0000"/>
                </a:solidFill>
              </a:rPr>
              <a:t>++</a:t>
            </a:r>
          </a:p>
        </p:txBody>
      </p:sp>
      <p:cxnSp>
        <p:nvCxnSpPr>
          <p:cNvPr id="28" name="Straight Connector 14"/>
          <p:cNvCxnSpPr>
            <a:cxnSpLocks noChangeShapeType="1"/>
          </p:cNvCxnSpPr>
          <p:nvPr/>
        </p:nvCxnSpPr>
        <p:spPr bwMode="auto">
          <a:xfrm flipV="1">
            <a:off x="2578323" y="5880100"/>
            <a:ext cx="428625" cy="3175"/>
          </a:xfrm>
          <a:prstGeom prst="line">
            <a:avLst/>
          </a:prstGeom>
          <a:noFill/>
          <a:ln w="9525" algn="ctr">
            <a:solidFill>
              <a:schemeClr val="accent2"/>
            </a:solidFill>
            <a:round/>
            <a:headEnd/>
            <a:tailEnd/>
          </a:ln>
        </p:spPr>
      </p:cxnSp>
      <p:sp>
        <p:nvSpPr>
          <p:cNvPr id="29" name="TextBox 15"/>
          <p:cNvSpPr txBox="1">
            <a:spLocks noChangeArrowheads="1"/>
          </p:cNvSpPr>
          <p:nvPr/>
        </p:nvSpPr>
        <p:spPr bwMode="auto">
          <a:xfrm>
            <a:off x="3179986" y="5700713"/>
            <a:ext cx="577850" cy="338137"/>
          </a:xfrm>
          <a:prstGeom prst="rect">
            <a:avLst/>
          </a:prstGeom>
          <a:noFill/>
          <a:ln w="9525">
            <a:solidFill>
              <a:schemeClr val="bg1"/>
            </a:solidFill>
            <a:miter lim="800000"/>
            <a:headEnd/>
            <a:tailEnd/>
          </a:ln>
        </p:spPr>
        <p:txBody>
          <a:bodyPr wrap="none">
            <a:spAutoFit/>
          </a:bodyPr>
          <a:lstStyle/>
          <a:p>
            <a:pPr algn="ctr" eaLnBrk="0" fontAlgn="base" hangingPunct="0">
              <a:spcBef>
                <a:spcPct val="0"/>
              </a:spcBef>
              <a:spcAft>
                <a:spcPct val="0"/>
              </a:spcAft>
            </a:pPr>
            <a:r>
              <a:rPr lang="en-US" sz="1600">
                <a:solidFill>
                  <a:srgbClr val="3333CC"/>
                </a:solidFill>
                <a:latin typeface="Symbol" pitchFamily="18" charset="2"/>
              </a:rPr>
              <a:t>p</a:t>
            </a:r>
            <a:r>
              <a:rPr lang="en-US" sz="1600" b="1" baseline="30000">
                <a:solidFill>
                  <a:srgbClr val="3333CC"/>
                </a:solidFill>
              </a:rPr>
              <a:t>+</a:t>
            </a:r>
            <a:r>
              <a:rPr lang="en-US" sz="1600">
                <a:solidFill>
                  <a:srgbClr val="3333CC"/>
                </a:solidFill>
                <a:latin typeface="Symbol" pitchFamily="18" charset="2"/>
              </a:rPr>
              <a:t>D</a:t>
            </a:r>
            <a:r>
              <a:rPr lang="en-US" sz="1600" b="1" baseline="30000">
                <a:solidFill>
                  <a:srgbClr val="3333CC"/>
                </a:solidFill>
              </a:rPr>
              <a:t>0</a:t>
            </a:r>
          </a:p>
        </p:txBody>
      </p:sp>
      <p:cxnSp>
        <p:nvCxnSpPr>
          <p:cNvPr id="30" name="Straight Connector 16"/>
          <p:cNvCxnSpPr>
            <a:cxnSpLocks noChangeShapeType="1"/>
          </p:cNvCxnSpPr>
          <p:nvPr/>
        </p:nvCxnSpPr>
        <p:spPr bwMode="auto">
          <a:xfrm>
            <a:off x="2578323" y="6229350"/>
            <a:ext cx="428625" cy="1588"/>
          </a:xfrm>
          <a:prstGeom prst="line">
            <a:avLst/>
          </a:prstGeom>
          <a:noFill/>
          <a:ln w="9525" algn="ctr">
            <a:solidFill>
              <a:srgbClr val="FF66FF"/>
            </a:solidFill>
            <a:prstDash val="dash"/>
            <a:round/>
            <a:headEnd/>
            <a:tailEnd/>
          </a:ln>
        </p:spPr>
      </p:cxnSp>
      <p:sp>
        <p:nvSpPr>
          <p:cNvPr id="31" name="TextBox 18"/>
          <p:cNvSpPr txBox="1">
            <a:spLocks noChangeArrowheads="1"/>
          </p:cNvSpPr>
          <p:nvPr/>
        </p:nvSpPr>
        <p:spPr bwMode="auto">
          <a:xfrm>
            <a:off x="3006948" y="6022975"/>
            <a:ext cx="971550" cy="338138"/>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600">
                <a:solidFill>
                  <a:srgbClr val="FF66FF"/>
                </a:solidFill>
              </a:rPr>
              <a:t>2</a:t>
            </a:r>
            <a:r>
              <a:rPr lang="en-US" sz="1600">
                <a:solidFill>
                  <a:srgbClr val="FF66FF"/>
                </a:solidFill>
                <a:latin typeface="Symbol" pitchFamily="18" charset="2"/>
              </a:rPr>
              <a:t>p</a:t>
            </a:r>
            <a:r>
              <a:rPr lang="en-US" sz="1600">
                <a:solidFill>
                  <a:srgbClr val="FF66FF"/>
                </a:solidFill>
              </a:rPr>
              <a:t> direct</a:t>
            </a:r>
          </a:p>
        </p:txBody>
      </p:sp>
      <p:pic>
        <p:nvPicPr>
          <p:cNvPr id="39" name="Picture 4" descr="tes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15027" y="856204"/>
            <a:ext cx="2127573" cy="1526893"/>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5" descr="test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70840" y="859097"/>
            <a:ext cx="2120760" cy="1524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 name="Picture 7" descr="test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815028" y="2307901"/>
            <a:ext cx="2157412"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 name="Picture 8" descr="test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870840" y="2307901"/>
            <a:ext cx="2157413"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 name="Picture 9" descr="test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843143" y="3545148"/>
            <a:ext cx="2157412" cy="1295400"/>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10" descr="test6"/>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900543" y="3545148"/>
            <a:ext cx="2157412" cy="1295400"/>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11" descr="test7"/>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866492" y="4764719"/>
            <a:ext cx="2157412" cy="1516856"/>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12" descr="test8"/>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922304" y="4764718"/>
            <a:ext cx="2159000" cy="15179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541016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80" name="Rectangle 2"/>
          <p:cNvSpPr>
            <a:spLocks noGrp="1" noChangeArrowheads="1"/>
          </p:cNvSpPr>
          <p:nvPr>
            <p:ph type="title"/>
          </p:nvPr>
        </p:nvSpPr>
        <p:spPr>
          <a:xfrm>
            <a:off x="50800" y="76200"/>
            <a:ext cx="8864600" cy="711200"/>
          </a:xfrm>
        </p:spPr>
        <p:txBody>
          <a:bodyPr/>
          <a:lstStyle/>
          <a:p>
            <a:r>
              <a:rPr lang="en-US" sz="2400" b="0" dirty="0" smtClean="0">
                <a:solidFill>
                  <a:srgbClr val="FF0000"/>
                </a:solidFill>
              </a:rPr>
              <a:t>JLAB-MSU meson-baryon model (JM) for </a:t>
            </a:r>
            <a:r>
              <a:rPr lang="en-US" sz="2400" b="0" dirty="0" err="1" smtClean="0">
                <a:solidFill>
                  <a:srgbClr val="FF0000"/>
                </a:solidFill>
              </a:rPr>
              <a:t>N</a:t>
            </a:r>
            <a:r>
              <a:rPr lang="en-US" sz="2400" b="0" dirty="0" err="1" smtClean="0">
                <a:solidFill>
                  <a:srgbClr val="FF0000"/>
                </a:solidFill>
                <a:latin typeface="Symbol" pitchFamily="18" charset="2"/>
              </a:rPr>
              <a:t>pp</a:t>
            </a:r>
            <a:r>
              <a:rPr lang="en-US" sz="2400" b="0" dirty="0" smtClean="0">
                <a:solidFill>
                  <a:srgbClr val="FF0000"/>
                </a:solidFill>
              </a:rPr>
              <a:t>  </a:t>
            </a:r>
            <a:r>
              <a:rPr lang="en-US" sz="2400" b="0" dirty="0" err="1" smtClean="0">
                <a:solidFill>
                  <a:srgbClr val="FF0000"/>
                </a:solidFill>
              </a:rPr>
              <a:t>electroproduction</a:t>
            </a:r>
            <a:r>
              <a:rPr lang="en-US" sz="2000" dirty="0" smtClean="0">
                <a:solidFill>
                  <a:srgbClr val="FF0000"/>
                </a:solidFill>
              </a:rPr>
              <a:t/>
            </a:r>
            <a:br>
              <a:rPr lang="en-US" sz="2000" dirty="0" smtClean="0">
                <a:solidFill>
                  <a:srgbClr val="FF0000"/>
                </a:solidFill>
              </a:rPr>
            </a:br>
            <a:endParaRPr lang="en-US" sz="1800" dirty="0" smtClean="0">
              <a:solidFill>
                <a:srgbClr val="FF0000"/>
              </a:solidFill>
            </a:endParaRPr>
          </a:p>
        </p:txBody>
      </p:sp>
      <p:pic>
        <p:nvPicPr>
          <p:cNvPr id="75781" name="Picture 3" descr="volker1_1"/>
          <p:cNvPicPr>
            <a:picLocks noGrp="1" noChangeAspect="1" noChangeArrowheads="1"/>
          </p:cNvPicPr>
          <p:nvPr>
            <p:ph sz="half" idx="1"/>
          </p:nvPr>
        </p:nvPicPr>
        <p:blipFill>
          <a:blip r:embed="rId3" cstate="print"/>
          <a:srcRect/>
          <a:stretch>
            <a:fillRect/>
          </a:stretch>
        </p:blipFill>
        <p:spPr>
          <a:xfrm>
            <a:off x="0" y="1600200"/>
            <a:ext cx="3429000" cy="2379663"/>
          </a:xfrm>
          <a:noFill/>
        </p:spPr>
      </p:pic>
      <p:sp>
        <p:nvSpPr>
          <p:cNvPr id="75778" name="Slide Number Placeholder 4"/>
          <p:cNvSpPr>
            <a:spLocks noGrp="1"/>
          </p:cNvSpPr>
          <p:nvPr>
            <p:ph type="sldNum" sz="quarter" idx="10"/>
          </p:nvPr>
        </p:nvSpPr>
        <p:spPr>
          <a:noFill/>
        </p:spPr>
        <p:txBody>
          <a:bodyPr/>
          <a:lstStyle/>
          <a:p>
            <a:fld id="{0EFABBD6-7E1B-4CFB-9138-3C661CAF21C5}" type="slidenum">
              <a:rPr lang="fr-FR" smtClean="0">
                <a:solidFill>
                  <a:srgbClr val="000000"/>
                </a:solidFill>
              </a:rPr>
              <a:pPr/>
              <a:t>7</a:t>
            </a:fld>
            <a:endParaRPr lang="fr-FR" dirty="0" smtClean="0">
              <a:solidFill>
                <a:srgbClr val="000000"/>
              </a:solidFill>
            </a:endParaRPr>
          </a:p>
        </p:txBody>
      </p:sp>
      <p:sp>
        <p:nvSpPr>
          <p:cNvPr id="75782" name="Text Box 4"/>
          <p:cNvSpPr txBox="1">
            <a:spLocks noChangeArrowheads="1"/>
          </p:cNvSpPr>
          <p:nvPr/>
        </p:nvSpPr>
        <p:spPr bwMode="auto">
          <a:xfrm>
            <a:off x="914400" y="1295400"/>
            <a:ext cx="184150" cy="366713"/>
          </a:xfrm>
          <a:prstGeom prst="rect">
            <a:avLst/>
          </a:prstGeom>
          <a:noFill/>
          <a:ln w="9525">
            <a:noFill/>
            <a:miter lim="800000"/>
            <a:headEnd/>
            <a:tailEnd/>
          </a:ln>
        </p:spPr>
        <p:txBody>
          <a:bodyPr wrap="none">
            <a:spAutoFit/>
          </a:bodyPr>
          <a:lstStyle/>
          <a:p>
            <a:pPr fontAlgn="base">
              <a:spcBef>
                <a:spcPct val="0"/>
              </a:spcBef>
              <a:spcAft>
                <a:spcPct val="0"/>
              </a:spcAft>
            </a:pPr>
            <a:endParaRPr lang="ru-RU">
              <a:solidFill>
                <a:srgbClr val="000000"/>
              </a:solidFill>
            </a:endParaRPr>
          </a:p>
        </p:txBody>
      </p:sp>
      <p:sp>
        <p:nvSpPr>
          <p:cNvPr id="75783" name="Text Box 5"/>
          <p:cNvSpPr txBox="1">
            <a:spLocks noChangeArrowheads="1"/>
          </p:cNvSpPr>
          <p:nvPr/>
        </p:nvSpPr>
        <p:spPr bwMode="auto">
          <a:xfrm>
            <a:off x="228600" y="1295400"/>
            <a:ext cx="2878138" cy="457200"/>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rPr>
              <a:t>3-body processes:</a:t>
            </a:r>
          </a:p>
        </p:txBody>
      </p:sp>
      <p:sp>
        <p:nvSpPr>
          <p:cNvPr id="75784" name="Text Box 6"/>
          <p:cNvSpPr txBox="1">
            <a:spLocks noChangeArrowheads="1"/>
          </p:cNvSpPr>
          <p:nvPr/>
        </p:nvSpPr>
        <p:spPr bwMode="auto">
          <a:xfrm>
            <a:off x="3886200" y="708950"/>
            <a:ext cx="3940175" cy="461665"/>
          </a:xfrm>
          <a:prstGeom prst="rect">
            <a:avLst/>
          </a:prstGeom>
          <a:noFill/>
          <a:ln w="9525">
            <a:noFill/>
            <a:miter lim="800000"/>
            <a:headEnd/>
            <a:tailEnd/>
          </a:ln>
        </p:spPr>
        <p:txBody>
          <a:bodyPr>
            <a:spAutoFit/>
          </a:bodyPr>
          <a:lstStyle/>
          <a:p>
            <a:pPr fontAlgn="base">
              <a:spcBef>
                <a:spcPct val="0"/>
              </a:spcBef>
              <a:spcAft>
                <a:spcPct val="0"/>
              </a:spcAft>
            </a:pPr>
            <a:r>
              <a:rPr lang="en-US" sz="2400" b="1" dirty="0" smtClean="0">
                <a:solidFill>
                  <a:srgbClr val="FF0000"/>
                </a:solidFill>
              </a:rPr>
              <a:t>Included isobar channels</a:t>
            </a:r>
            <a:r>
              <a:rPr lang="en-US" sz="2400" b="1" dirty="0" smtClean="0">
                <a:solidFill>
                  <a:srgbClr val="FF0066"/>
                </a:solidFill>
              </a:rPr>
              <a:t>:</a:t>
            </a:r>
            <a:endParaRPr lang="en-US" sz="2400" b="1" dirty="0">
              <a:solidFill>
                <a:srgbClr val="FF0066"/>
              </a:solidFill>
            </a:endParaRPr>
          </a:p>
        </p:txBody>
      </p:sp>
      <p:sp>
        <p:nvSpPr>
          <p:cNvPr id="75785" name="Text Box 7"/>
          <p:cNvSpPr txBox="1">
            <a:spLocks noChangeArrowheads="1"/>
          </p:cNvSpPr>
          <p:nvPr/>
        </p:nvSpPr>
        <p:spPr bwMode="auto">
          <a:xfrm>
            <a:off x="3848100" y="1633537"/>
            <a:ext cx="5067300" cy="1798638"/>
          </a:xfrm>
          <a:prstGeom prst="rect">
            <a:avLst/>
          </a:prstGeom>
          <a:solidFill>
            <a:srgbClr val="F2ACCA"/>
          </a:solidFill>
          <a:ln w="9525">
            <a:noFill/>
            <a:miter lim="800000"/>
            <a:headEnd/>
            <a:tailEnd/>
          </a:ln>
        </p:spPr>
        <p:txBody>
          <a:bodyPr>
            <a:spAutoFit/>
          </a:bodyPr>
          <a:lstStyle/>
          <a:p>
            <a:pPr marL="349250" lvl="1" indent="-174625" fontAlgn="base">
              <a:spcBef>
                <a:spcPct val="0"/>
              </a:spcBef>
              <a:spcAft>
                <a:spcPct val="0"/>
              </a:spcAft>
              <a:buFontTx/>
              <a:buChar char="•"/>
              <a:tabLst>
                <a:tab pos="288925" algn="l"/>
              </a:tabLst>
            </a:pPr>
            <a:r>
              <a:rPr lang="en-US" b="1" dirty="0">
                <a:solidFill>
                  <a:srgbClr val="000000"/>
                </a:solidFill>
              </a:rPr>
              <a:t>All well established N*s with </a:t>
            </a:r>
            <a:r>
              <a:rPr lang="en-US" sz="2000" b="1" dirty="0" err="1">
                <a:solidFill>
                  <a:srgbClr val="000000"/>
                </a:solidFill>
                <a:latin typeface="Symbol" pitchFamily="18" charset="2"/>
              </a:rPr>
              <a:t>pD</a:t>
            </a:r>
            <a:r>
              <a:rPr lang="en-US" b="1" dirty="0">
                <a:solidFill>
                  <a:srgbClr val="000000"/>
                </a:solidFill>
                <a:latin typeface="Symbol" pitchFamily="18" charset="2"/>
              </a:rPr>
              <a:t> </a:t>
            </a:r>
            <a:r>
              <a:rPr lang="en-US" b="1" dirty="0">
                <a:solidFill>
                  <a:srgbClr val="000000"/>
                </a:solidFill>
              </a:rPr>
              <a:t>decays and 3/2</a:t>
            </a:r>
            <a:r>
              <a:rPr lang="en-US" b="1" baseline="30000" dirty="0">
                <a:solidFill>
                  <a:srgbClr val="000000"/>
                </a:solidFill>
              </a:rPr>
              <a:t>+</a:t>
            </a:r>
            <a:r>
              <a:rPr lang="en-US" b="1" dirty="0">
                <a:solidFill>
                  <a:srgbClr val="000000"/>
                </a:solidFill>
              </a:rPr>
              <a:t>(1720) candidate.</a:t>
            </a:r>
          </a:p>
          <a:p>
            <a:pPr marL="349250" lvl="1" indent="-174625" algn="just" fontAlgn="base">
              <a:spcBef>
                <a:spcPct val="0"/>
              </a:spcBef>
              <a:spcAft>
                <a:spcPct val="0"/>
              </a:spcAft>
              <a:tabLst>
                <a:tab pos="288925" algn="l"/>
              </a:tabLst>
            </a:pPr>
            <a:endParaRPr lang="en-US" sz="900" b="1" dirty="0">
              <a:solidFill>
                <a:srgbClr val="000000"/>
              </a:solidFill>
            </a:endParaRPr>
          </a:p>
          <a:p>
            <a:pPr marL="349250" lvl="1" indent="-174625" fontAlgn="base">
              <a:spcBef>
                <a:spcPct val="0"/>
              </a:spcBef>
              <a:spcAft>
                <a:spcPct val="0"/>
              </a:spcAft>
              <a:buFontTx/>
              <a:buChar char="•"/>
              <a:tabLst>
                <a:tab pos="288925" algn="l"/>
              </a:tabLst>
            </a:pPr>
            <a:r>
              <a:rPr lang="en-US" b="1" dirty="0" err="1">
                <a:solidFill>
                  <a:srgbClr val="000000"/>
                </a:solidFill>
              </a:rPr>
              <a:t>Reggeized</a:t>
            </a:r>
            <a:r>
              <a:rPr lang="en-US" b="1" dirty="0">
                <a:solidFill>
                  <a:srgbClr val="000000"/>
                </a:solidFill>
              </a:rPr>
              <a:t> Born terms with effective FSI &amp; ISI treatment . </a:t>
            </a:r>
          </a:p>
          <a:p>
            <a:pPr marL="349250" lvl="1" indent="-174625" algn="just" fontAlgn="base">
              <a:spcBef>
                <a:spcPct val="0"/>
              </a:spcBef>
              <a:spcAft>
                <a:spcPct val="0"/>
              </a:spcAft>
              <a:tabLst>
                <a:tab pos="288925" algn="l"/>
              </a:tabLst>
            </a:pPr>
            <a:endParaRPr lang="en-US" sz="900" b="1" dirty="0">
              <a:solidFill>
                <a:srgbClr val="000000"/>
              </a:solidFill>
            </a:endParaRPr>
          </a:p>
          <a:p>
            <a:pPr marL="349250" lvl="1" indent="-174625" algn="just" fontAlgn="base">
              <a:spcBef>
                <a:spcPct val="0"/>
              </a:spcBef>
              <a:spcAft>
                <a:spcPct val="0"/>
              </a:spcAft>
              <a:buFontTx/>
              <a:buChar char="•"/>
              <a:tabLst>
                <a:tab pos="288925" algn="l"/>
              </a:tabLst>
            </a:pPr>
            <a:r>
              <a:rPr lang="en-US" b="1" dirty="0">
                <a:solidFill>
                  <a:srgbClr val="000000"/>
                </a:solidFill>
              </a:rPr>
              <a:t>Extra </a:t>
            </a:r>
            <a:r>
              <a:rPr lang="en-US" sz="2000" b="1" dirty="0" err="1">
                <a:solidFill>
                  <a:srgbClr val="000000"/>
                </a:solidFill>
                <a:latin typeface="Symbol" pitchFamily="18" charset="2"/>
              </a:rPr>
              <a:t>pD</a:t>
            </a:r>
            <a:r>
              <a:rPr lang="en-US" sz="2000" b="1" dirty="0">
                <a:solidFill>
                  <a:srgbClr val="000000"/>
                </a:solidFill>
              </a:rPr>
              <a:t> </a:t>
            </a:r>
            <a:r>
              <a:rPr lang="en-US" b="1" dirty="0">
                <a:solidFill>
                  <a:srgbClr val="000000"/>
                </a:solidFill>
              </a:rPr>
              <a:t>contact term.</a:t>
            </a:r>
          </a:p>
        </p:txBody>
      </p:sp>
      <p:pic>
        <p:nvPicPr>
          <p:cNvPr id="75786" name="Picture 8" descr="volker3_1"/>
          <p:cNvPicPr>
            <a:picLocks noChangeAspect="1" noChangeArrowheads="1"/>
          </p:cNvPicPr>
          <p:nvPr/>
        </p:nvPicPr>
        <p:blipFill>
          <a:blip r:embed="rId4" cstate="print"/>
          <a:srcRect/>
          <a:stretch>
            <a:fillRect/>
          </a:stretch>
        </p:blipFill>
        <p:spPr bwMode="auto">
          <a:xfrm>
            <a:off x="228600" y="3644900"/>
            <a:ext cx="2552700" cy="2619375"/>
          </a:xfrm>
          <a:prstGeom prst="rect">
            <a:avLst/>
          </a:prstGeom>
          <a:noFill/>
          <a:ln w="38100">
            <a:noFill/>
            <a:miter lim="800000"/>
            <a:headEnd/>
            <a:tailEnd/>
          </a:ln>
        </p:spPr>
      </p:pic>
      <p:sp>
        <p:nvSpPr>
          <p:cNvPr id="75787" name="Text Box 9"/>
          <p:cNvSpPr txBox="1">
            <a:spLocks noChangeArrowheads="1"/>
          </p:cNvSpPr>
          <p:nvPr/>
        </p:nvSpPr>
        <p:spPr bwMode="auto">
          <a:xfrm>
            <a:off x="3810000" y="4041775"/>
            <a:ext cx="5032375" cy="1200329"/>
          </a:xfrm>
          <a:prstGeom prst="rect">
            <a:avLst/>
          </a:prstGeom>
          <a:solidFill>
            <a:srgbClr val="FFFF99"/>
          </a:solidFill>
          <a:ln w="9525">
            <a:noFill/>
            <a:miter lim="800000"/>
            <a:headEnd/>
            <a:tailEnd/>
          </a:ln>
        </p:spPr>
        <p:txBody>
          <a:bodyPr>
            <a:spAutoFit/>
          </a:bodyPr>
          <a:lstStyle/>
          <a:p>
            <a:pPr marL="349250" lvl="1" indent="-174625" algn="just" fontAlgn="base">
              <a:spcBef>
                <a:spcPct val="0"/>
              </a:spcBef>
              <a:spcAft>
                <a:spcPct val="0"/>
              </a:spcAft>
              <a:buFontTx/>
              <a:buChar char="•"/>
              <a:tabLst>
                <a:tab pos="288925" algn="l"/>
              </a:tabLst>
            </a:pPr>
            <a:r>
              <a:rPr lang="en-US" b="1" dirty="0" smtClean="0">
                <a:solidFill>
                  <a:srgbClr val="000000"/>
                </a:solidFill>
              </a:rPr>
              <a:t> </a:t>
            </a:r>
            <a:r>
              <a:rPr lang="en-US" b="1" dirty="0">
                <a:solidFill>
                  <a:srgbClr val="000000"/>
                </a:solidFill>
              </a:rPr>
              <a:t>All well established N*s with </a:t>
            </a:r>
            <a:r>
              <a:rPr lang="en-US" b="1" dirty="0" err="1">
                <a:solidFill>
                  <a:srgbClr val="000000"/>
                </a:solidFill>
              </a:rPr>
              <a:t>rp</a:t>
            </a:r>
            <a:r>
              <a:rPr lang="en-US" b="1" dirty="0">
                <a:solidFill>
                  <a:srgbClr val="000000"/>
                </a:solidFill>
              </a:rPr>
              <a:t> decays and 3/2+(1720) candidate. </a:t>
            </a:r>
          </a:p>
          <a:p>
            <a:pPr marL="349250" lvl="1" indent="-174625" algn="just" fontAlgn="base">
              <a:spcBef>
                <a:spcPct val="0"/>
              </a:spcBef>
              <a:spcAft>
                <a:spcPct val="0"/>
              </a:spcAft>
              <a:buFontTx/>
              <a:buChar char="•"/>
              <a:tabLst>
                <a:tab pos="288925" algn="l"/>
              </a:tabLst>
            </a:pPr>
            <a:r>
              <a:rPr lang="en-US" b="1" dirty="0">
                <a:solidFill>
                  <a:srgbClr val="000000"/>
                </a:solidFill>
              </a:rPr>
              <a:t>Diffractive </a:t>
            </a:r>
            <a:r>
              <a:rPr lang="en-US" b="1" dirty="0" err="1">
                <a:solidFill>
                  <a:srgbClr val="000000"/>
                </a:solidFill>
              </a:rPr>
              <a:t>ansatz</a:t>
            </a:r>
            <a:r>
              <a:rPr lang="en-US" b="1" dirty="0">
                <a:solidFill>
                  <a:srgbClr val="000000"/>
                </a:solidFill>
              </a:rPr>
              <a:t> for non-resonant part and r-line shrinkage in N* region.  </a:t>
            </a:r>
          </a:p>
        </p:txBody>
      </p:sp>
      <p:sp>
        <p:nvSpPr>
          <p:cNvPr id="75788" name="Text Box 11"/>
          <p:cNvSpPr txBox="1">
            <a:spLocks noChangeArrowheads="1"/>
          </p:cNvSpPr>
          <p:nvPr/>
        </p:nvSpPr>
        <p:spPr bwMode="auto">
          <a:xfrm>
            <a:off x="5378450" y="1143000"/>
            <a:ext cx="844550" cy="457200"/>
          </a:xfrm>
          <a:prstGeom prst="rect">
            <a:avLst/>
          </a:prstGeom>
          <a:solidFill>
            <a:srgbClr val="FF99CC"/>
          </a:solidFill>
          <a:ln w="9525" algn="ctr">
            <a:noFill/>
            <a:miter lim="800000"/>
            <a:headEnd/>
            <a:tailEnd/>
          </a:ln>
        </p:spPr>
        <p:txBody>
          <a:bodyPr wrap="none">
            <a:spAutoFit/>
          </a:bodyPr>
          <a:lstStyle/>
          <a:p>
            <a:pPr algn="ctr" eaLnBrk="0" fontAlgn="base" hangingPunct="0">
              <a:spcBef>
                <a:spcPct val="0"/>
              </a:spcBef>
              <a:spcAft>
                <a:spcPct val="0"/>
              </a:spcAft>
            </a:pPr>
            <a:r>
              <a:rPr lang="en-US" sz="2400" b="1" dirty="0">
                <a:solidFill>
                  <a:srgbClr val="000000"/>
                </a:solidFill>
                <a:latin typeface="Symbol" pitchFamily="18" charset="2"/>
              </a:rPr>
              <a:t>p</a:t>
            </a:r>
            <a:r>
              <a:rPr lang="en-US" sz="2400" b="1" baseline="30000" dirty="0">
                <a:solidFill>
                  <a:srgbClr val="000000"/>
                </a:solidFill>
              </a:rPr>
              <a:t>-</a:t>
            </a:r>
            <a:r>
              <a:rPr lang="en-US" sz="2400" b="1" dirty="0">
                <a:solidFill>
                  <a:srgbClr val="000000"/>
                </a:solidFill>
                <a:latin typeface="Symbol" pitchFamily="18" charset="2"/>
              </a:rPr>
              <a:t>D</a:t>
            </a:r>
            <a:r>
              <a:rPr lang="en-US" sz="2400" b="1" baseline="30000" dirty="0">
                <a:solidFill>
                  <a:srgbClr val="000000"/>
                </a:solidFill>
              </a:rPr>
              <a:t>++</a:t>
            </a:r>
          </a:p>
        </p:txBody>
      </p:sp>
      <p:sp>
        <p:nvSpPr>
          <p:cNvPr id="75789" name="Text Box 12"/>
          <p:cNvSpPr txBox="1">
            <a:spLocks noChangeArrowheads="1"/>
          </p:cNvSpPr>
          <p:nvPr/>
        </p:nvSpPr>
        <p:spPr bwMode="auto">
          <a:xfrm>
            <a:off x="5591175" y="3644900"/>
            <a:ext cx="631825" cy="396875"/>
          </a:xfrm>
          <a:prstGeom prst="rect">
            <a:avLst/>
          </a:prstGeom>
          <a:solidFill>
            <a:srgbClr val="FFFF99"/>
          </a:solidFill>
          <a:ln w="9525" algn="ctr">
            <a:noFill/>
            <a:miter lim="800000"/>
            <a:headEnd/>
            <a:tailEnd/>
          </a:ln>
        </p:spPr>
        <p:txBody>
          <a:bodyPr>
            <a:spAutoFit/>
          </a:bodyPr>
          <a:lstStyle/>
          <a:p>
            <a:pPr algn="ctr" eaLnBrk="0" fontAlgn="base" hangingPunct="0">
              <a:spcBef>
                <a:spcPct val="0"/>
              </a:spcBef>
              <a:spcAft>
                <a:spcPct val="0"/>
              </a:spcAft>
            </a:pPr>
            <a:r>
              <a:rPr lang="en-US" sz="2000" b="1">
                <a:solidFill>
                  <a:srgbClr val="000000"/>
                </a:solidFill>
                <a:latin typeface="Symbol" pitchFamily="18" charset="2"/>
              </a:rPr>
              <a:t>r</a:t>
            </a:r>
            <a:r>
              <a:rPr lang="en-US" sz="2000" b="1" baseline="30000">
                <a:solidFill>
                  <a:srgbClr val="000000"/>
                </a:solidFill>
                <a:latin typeface="Symbol" pitchFamily="18" charset="2"/>
              </a:rPr>
              <a:t>0</a:t>
            </a:r>
            <a:r>
              <a:rPr lang="en-US" sz="2000" b="1">
                <a:solidFill>
                  <a:srgbClr val="000000"/>
                </a:solidFill>
              </a:rPr>
              <a:t>p</a:t>
            </a:r>
            <a:endParaRPr lang="en-US" sz="2000" b="1" baseline="30000">
              <a:solidFill>
                <a:srgbClr val="000000"/>
              </a:solidFill>
            </a:endParaRPr>
          </a:p>
        </p:txBody>
      </p:sp>
      <p:sp>
        <p:nvSpPr>
          <p:cNvPr id="75790" name="Oval 14"/>
          <p:cNvSpPr>
            <a:spLocks noChangeArrowheads="1"/>
          </p:cNvSpPr>
          <p:nvPr/>
        </p:nvSpPr>
        <p:spPr bwMode="auto">
          <a:xfrm>
            <a:off x="1689100" y="5930900"/>
            <a:ext cx="182563" cy="182563"/>
          </a:xfrm>
          <a:prstGeom prst="ellipse">
            <a:avLst/>
          </a:prstGeom>
          <a:solidFill>
            <a:schemeClr val="bg1"/>
          </a:solidFill>
          <a:ln w="9525" algn="ctr">
            <a:noFill/>
            <a:round/>
            <a:headEnd/>
            <a:tailEnd/>
          </a:ln>
        </p:spPr>
        <p:txBody>
          <a:bodyPr/>
          <a:lstStyle/>
          <a:p>
            <a:pPr algn="ctr" eaLnBrk="0" fontAlgn="base" hangingPunct="0">
              <a:spcBef>
                <a:spcPct val="0"/>
              </a:spcBef>
              <a:spcAft>
                <a:spcPct val="0"/>
              </a:spcAft>
            </a:pPr>
            <a:endParaRPr lang="ru-RU" sz="3600">
              <a:solidFill>
                <a:srgbClr val="000000"/>
              </a:solidFill>
            </a:endParaRPr>
          </a:p>
        </p:txBody>
      </p:sp>
      <p:sp>
        <p:nvSpPr>
          <p:cNvPr id="75791" name="Oval 15"/>
          <p:cNvSpPr>
            <a:spLocks noChangeArrowheads="1"/>
          </p:cNvSpPr>
          <p:nvPr/>
        </p:nvSpPr>
        <p:spPr bwMode="auto">
          <a:xfrm>
            <a:off x="2879725" y="3611563"/>
            <a:ext cx="184150" cy="182562"/>
          </a:xfrm>
          <a:prstGeom prst="ellipse">
            <a:avLst/>
          </a:prstGeom>
          <a:solidFill>
            <a:schemeClr val="bg1"/>
          </a:solidFill>
          <a:ln w="9525" algn="ctr">
            <a:noFill/>
            <a:round/>
            <a:headEnd/>
            <a:tailEnd/>
          </a:ln>
        </p:spPr>
        <p:txBody>
          <a:bodyPr/>
          <a:lstStyle/>
          <a:p>
            <a:pPr algn="ctr" eaLnBrk="0" fontAlgn="base" hangingPunct="0">
              <a:spcBef>
                <a:spcPct val="0"/>
              </a:spcBef>
              <a:spcAft>
                <a:spcPct val="0"/>
              </a:spcAft>
            </a:pPr>
            <a:endParaRPr lang="ru-RU" sz="3600">
              <a:solidFill>
                <a:srgbClr val="000000"/>
              </a:solidFill>
            </a:endParaRPr>
          </a:p>
        </p:txBody>
      </p:sp>
      <p:sp>
        <p:nvSpPr>
          <p:cNvPr id="75792" name="Oval 16"/>
          <p:cNvSpPr>
            <a:spLocks noChangeArrowheads="1"/>
          </p:cNvSpPr>
          <p:nvPr/>
        </p:nvSpPr>
        <p:spPr bwMode="auto">
          <a:xfrm>
            <a:off x="3063875" y="3703638"/>
            <a:ext cx="136525" cy="136525"/>
          </a:xfrm>
          <a:prstGeom prst="ellipse">
            <a:avLst/>
          </a:prstGeom>
          <a:solidFill>
            <a:schemeClr val="bg1"/>
          </a:solidFill>
          <a:ln w="9525" algn="ctr">
            <a:noFill/>
            <a:round/>
            <a:headEnd/>
            <a:tailEnd/>
          </a:ln>
        </p:spPr>
        <p:txBody>
          <a:bodyPr/>
          <a:lstStyle/>
          <a:p>
            <a:pPr algn="ctr" eaLnBrk="0" fontAlgn="base" hangingPunct="0">
              <a:spcBef>
                <a:spcPct val="0"/>
              </a:spcBef>
              <a:spcAft>
                <a:spcPct val="0"/>
              </a:spcAft>
            </a:pPr>
            <a:endParaRPr lang="ru-RU" sz="3600">
              <a:solidFill>
                <a:srgbClr val="000000"/>
              </a:solidFill>
            </a:endParaRPr>
          </a:p>
        </p:txBody>
      </p:sp>
    </p:spTree>
    <p:extLst>
      <p:ext uri="{BB962C8B-B14F-4D97-AF65-F5344CB8AC3E}">
        <p14:creationId xmlns:p14="http://schemas.microsoft.com/office/powerpoint/2010/main" xmlns="" val="233623906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9"/>
          <p:cNvSpPr>
            <a:spLocks noChangeArrowheads="1"/>
          </p:cNvSpPr>
          <p:nvPr/>
        </p:nvSpPr>
        <p:spPr bwMode="auto">
          <a:xfrm>
            <a:off x="358775" y="892176"/>
            <a:ext cx="8229600" cy="393700"/>
          </a:xfrm>
          <a:prstGeom prst="rect">
            <a:avLst/>
          </a:prstGeom>
          <a:noFill/>
          <a:ln w="9525">
            <a:noFill/>
            <a:miter lim="800000"/>
            <a:headEnd/>
            <a:tailEnd/>
          </a:ln>
        </p:spPr>
        <p:txBody>
          <a:bodyPr anchor="ctr"/>
          <a:lstStyle/>
          <a:p>
            <a:pPr algn="ctr" eaLnBrk="0" fontAlgn="base" hangingPunct="0">
              <a:spcBef>
                <a:spcPct val="0"/>
              </a:spcBef>
              <a:spcAft>
                <a:spcPct val="0"/>
              </a:spcAft>
            </a:pPr>
            <a:r>
              <a:rPr lang="en-US" b="1" dirty="0">
                <a:solidFill>
                  <a:srgbClr val="FF3300"/>
                </a:solidFill>
              </a:rPr>
              <a:t>Direct 2</a:t>
            </a:r>
            <a:r>
              <a:rPr lang="en-US" b="1" dirty="0">
                <a:solidFill>
                  <a:srgbClr val="FF3300"/>
                </a:solidFill>
                <a:latin typeface="Symbol" pitchFamily="18" charset="2"/>
              </a:rPr>
              <a:t>p</a:t>
            </a:r>
            <a:r>
              <a:rPr lang="en-US" b="1" dirty="0">
                <a:solidFill>
                  <a:srgbClr val="FF3300"/>
                </a:solidFill>
              </a:rPr>
              <a:t> production required by </a:t>
            </a:r>
            <a:r>
              <a:rPr lang="en-US" b="1" dirty="0" err="1">
                <a:solidFill>
                  <a:srgbClr val="FF3300"/>
                </a:solidFill>
              </a:rPr>
              <a:t>unitarity</a:t>
            </a:r>
            <a:r>
              <a:rPr lang="en-US" b="1" dirty="0">
                <a:solidFill>
                  <a:srgbClr val="FF3300"/>
                </a:solidFill>
              </a:rPr>
              <a:t> and established for the first time in analysis of the CLAS </a:t>
            </a:r>
            <a:r>
              <a:rPr lang="en-US" b="1" dirty="0">
                <a:solidFill>
                  <a:srgbClr val="FF3300"/>
                </a:solidFill>
                <a:latin typeface="Symbol" pitchFamily="18" charset="2"/>
              </a:rPr>
              <a:t>p</a:t>
            </a:r>
            <a:r>
              <a:rPr lang="en-US" b="1" baseline="30000" dirty="0">
                <a:solidFill>
                  <a:srgbClr val="FF3300"/>
                </a:solidFill>
                <a:latin typeface="Symbol" pitchFamily="18" charset="2"/>
              </a:rPr>
              <a:t>+</a:t>
            </a:r>
            <a:r>
              <a:rPr lang="en-US" b="1" dirty="0">
                <a:solidFill>
                  <a:srgbClr val="FF3300"/>
                </a:solidFill>
                <a:latin typeface="Symbol" pitchFamily="18" charset="2"/>
              </a:rPr>
              <a:t>p</a:t>
            </a:r>
            <a:r>
              <a:rPr lang="en-US" b="1" baseline="30000" dirty="0">
                <a:solidFill>
                  <a:srgbClr val="FF3300"/>
                </a:solidFill>
                <a:latin typeface="Symbol" pitchFamily="18" charset="2"/>
              </a:rPr>
              <a:t>-</a:t>
            </a:r>
            <a:r>
              <a:rPr lang="en-US" b="1" dirty="0">
                <a:solidFill>
                  <a:srgbClr val="FF3300"/>
                </a:solidFill>
              </a:rPr>
              <a:t>p data  </a:t>
            </a:r>
          </a:p>
        </p:txBody>
      </p:sp>
      <p:sp>
        <p:nvSpPr>
          <p:cNvPr id="7" name="Text Box 20"/>
          <p:cNvSpPr txBox="1">
            <a:spLocks noChangeArrowheads="1"/>
          </p:cNvSpPr>
          <p:nvPr/>
        </p:nvSpPr>
        <p:spPr bwMode="auto">
          <a:xfrm>
            <a:off x="261938" y="5147393"/>
            <a:ext cx="8229600" cy="646331"/>
          </a:xfrm>
          <a:prstGeom prst="rect">
            <a:avLst/>
          </a:prstGeom>
          <a:solidFill>
            <a:srgbClr val="FFFF99"/>
          </a:solidFill>
          <a:ln w="9525" algn="ctr">
            <a:noFill/>
            <a:miter lim="800000"/>
            <a:headEnd/>
            <a:tailEnd/>
          </a:ln>
        </p:spPr>
        <p:txBody>
          <a:bodyPr wrap="square">
            <a:spAutoFit/>
          </a:bodyPr>
          <a:lstStyle/>
          <a:p>
            <a:pPr eaLnBrk="0" fontAlgn="base" hangingPunct="0">
              <a:spcBef>
                <a:spcPct val="0"/>
              </a:spcBef>
              <a:spcAft>
                <a:spcPct val="0"/>
              </a:spcAft>
            </a:pPr>
            <a:r>
              <a:rPr lang="en-US" b="1" dirty="0" smtClean="0">
                <a:solidFill>
                  <a:srgbClr val="000000"/>
                </a:solidFill>
              </a:rPr>
              <a:t>JM model :V</a:t>
            </a:r>
            <a:r>
              <a:rPr lang="en-US" b="1" dirty="0">
                <a:solidFill>
                  <a:srgbClr val="000000"/>
                </a:solidFill>
              </a:rPr>
              <a:t>. Mokeev </a:t>
            </a:r>
            <a:r>
              <a:rPr lang="en-US" b="1" dirty="0" smtClean="0">
                <a:solidFill>
                  <a:srgbClr val="000000"/>
                </a:solidFill>
              </a:rPr>
              <a:t>, </a:t>
            </a:r>
            <a:r>
              <a:rPr lang="en-US" b="1" dirty="0" err="1" smtClean="0">
                <a:solidFill>
                  <a:srgbClr val="000000"/>
                </a:solidFill>
              </a:rPr>
              <a:t>V.D.Burkert,T.-S.H.Lee</a:t>
            </a:r>
            <a:r>
              <a:rPr lang="en-US" b="1" dirty="0" smtClean="0">
                <a:solidFill>
                  <a:srgbClr val="000000"/>
                </a:solidFill>
              </a:rPr>
              <a:t> </a:t>
            </a:r>
            <a:r>
              <a:rPr lang="en-US" b="1" i="1" dirty="0" smtClean="0">
                <a:solidFill>
                  <a:srgbClr val="000000"/>
                </a:solidFill>
              </a:rPr>
              <a:t>et </a:t>
            </a:r>
            <a:r>
              <a:rPr lang="en-US" b="1" i="1" dirty="0">
                <a:solidFill>
                  <a:srgbClr val="000000"/>
                </a:solidFill>
              </a:rPr>
              <a:t>al</a:t>
            </a:r>
            <a:r>
              <a:rPr lang="en-US" b="1" dirty="0">
                <a:solidFill>
                  <a:srgbClr val="000000"/>
                </a:solidFill>
              </a:rPr>
              <a:t>., Phys. Rev. C80,  045212 (2009).</a:t>
            </a:r>
          </a:p>
        </p:txBody>
      </p:sp>
      <p:sp>
        <p:nvSpPr>
          <p:cNvPr id="9" name="TextBox 16"/>
          <p:cNvSpPr txBox="1">
            <a:spLocks noChangeArrowheads="1"/>
          </p:cNvSpPr>
          <p:nvPr/>
        </p:nvSpPr>
        <p:spPr bwMode="auto">
          <a:xfrm>
            <a:off x="3883573" y="2065283"/>
            <a:ext cx="2103438" cy="1200150"/>
          </a:xfrm>
          <a:prstGeom prst="rect">
            <a:avLst/>
          </a:prstGeom>
          <a:solidFill>
            <a:srgbClr val="CCECFF"/>
          </a:solidFill>
          <a:ln w="9525">
            <a:noFill/>
            <a:miter lim="800000"/>
            <a:headEnd/>
            <a:tailEnd/>
          </a:ln>
        </p:spPr>
        <p:txBody>
          <a:bodyPr>
            <a:spAutoFit/>
          </a:bodyPr>
          <a:lstStyle/>
          <a:p>
            <a:pPr algn="ctr" eaLnBrk="0" fontAlgn="base" hangingPunct="0">
              <a:spcBef>
                <a:spcPct val="0"/>
              </a:spcBef>
              <a:spcAft>
                <a:spcPct val="0"/>
              </a:spcAft>
            </a:pPr>
            <a:r>
              <a:rPr lang="en-US" b="1" dirty="0">
                <a:solidFill>
                  <a:srgbClr val="000000"/>
                </a:solidFill>
              </a:rPr>
              <a:t>Most relevant</a:t>
            </a:r>
          </a:p>
          <a:p>
            <a:pPr algn="ctr" eaLnBrk="0" fontAlgn="base" hangingPunct="0">
              <a:spcBef>
                <a:spcPct val="0"/>
              </a:spcBef>
              <a:spcAft>
                <a:spcPct val="0"/>
              </a:spcAft>
            </a:pPr>
            <a:r>
              <a:rPr lang="en-US" b="1" dirty="0">
                <a:solidFill>
                  <a:srgbClr val="000000"/>
                </a:solidFill>
              </a:rPr>
              <a:t>at W&lt;1.65 </a:t>
            </a:r>
            <a:r>
              <a:rPr lang="en-US" b="1" dirty="0" err="1" smtClean="0">
                <a:solidFill>
                  <a:srgbClr val="000000"/>
                </a:solidFill>
              </a:rPr>
              <a:t>GeV</a:t>
            </a:r>
            <a:endParaRPr lang="en-US" b="1" dirty="0">
              <a:solidFill>
                <a:srgbClr val="000000"/>
              </a:solidFill>
            </a:endParaRPr>
          </a:p>
          <a:p>
            <a:pPr algn="ctr" eaLnBrk="0" fontAlgn="base" hangingPunct="0">
              <a:spcBef>
                <a:spcPct val="0"/>
              </a:spcBef>
              <a:spcAft>
                <a:spcPct val="0"/>
              </a:spcAft>
            </a:pPr>
            <a:r>
              <a:rPr lang="en-US" b="1" dirty="0">
                <a:solidFill>
                  <a:srgbClr val="000000"/>
                </a:solidFill>
              </a:rPr>
              <a:t>Negligible at</a:t>
            </a:r>
          </a:p>
          <a:p>
            <a:pPr algn="ctr" eaLnBrk="0" fontAlgn="base" hangingPunct="0">
              <a:spcBef>
                <a:spcPct val="0"/>
              </a:spcBef>
              <a:spcAft>
                <a:spcPct val="0"/>
              </a:spcAft>
            </a:pPr>
            <a:r>
              <a:rPr lang="en-US" b="1" dirty="0">
                <a:solidFill>
                  <a:srgbClr val="000000"/>
                </a:solidFill>
              </a:rPr>
              <a:t>W&gt;1.70 </a:t>
            </a:r>
            <a:r>
              <a:rPr lang="en-US" b="1" dirty="0" err="1">
                <a:solidFill>
                  <a:srgbClr val="000000"/>
                </a:solidFill>
              </a:rPr>
              <a:t>GeV</a:t>
            </a:r>
            <a:endParaRPr lang="en-US" b="1" dirty="0">
              <a:solidFill>
                <a:srgbClr val="000000"/>
              </a:solidFill>
            </a:endParaRPr>
          </a:p>
        </p:txBody>
      </p:sp>
      <p:sp>
        <p:nvSpPr>
          <p:cNvPr id="10" name="TextBox 9"/>
          <p:cNvSpPr txBox="1"/>
          <p:nvPr/>
        </p:nvSpPr>
        <p:spPr>
          <a:xfrm>
            <a:off x="794078" y="4224063"/>
            <a:ext cx="7503016" cy="923330"/>
          </a:xfrm>
          <a:prstGeom prst="rect">
            <a:avLst/>
          </a:prstGeom>
          <a:noFill/>
        </p:spPr>
        <p:txBody>
          <a:bodyPr wrap="none" rtlCol="0">
            <a:spAutoFit/>
          </a:bodyPr>
          <a:lstStyle/>
          <a:p>
            <a:pPr eaLnBrk="0" fontAlgn="base" hangingPunct="0">
              <a:spcBef>
                <a:spcPct val="0"/>
              </a:spcBef>
              <a:spcAft>
                <a:spcPct val="0"/>
              </a:spcAft>
            </a:pPr>
            <a:r>
              <a:rPr lang="en-US" b="1" dirty="0" smtClean="0">
                <a:solidFill>
                  <a:srgbClr val="000000"/>
                </a:solidFill>
              </a:rPr>
              <a:t>Implementation of direct mechanisms allows us to move beyond the isobar</a:t>
            </a:r>
          </a:p>
          <a:p>
            <a:pPr eaLnBrk="0" fontAlgn="base" hangingPunct="0">
              <a:spcBef>
                <a:spcPct val="0"/>
              </a:spcBef>
              <a:spcAft>
                <a:spcPct val="0"/>
              </a:spcAft>
            </a:pPr>
            <a:r>
              <a:rPr lang="en-US" b="1" dirty="0">
                <a:solidFill>
                  <a:srgbClr val="000000"/>
                </a:solidFill>
              </a:rPr>
              <a:t>a</a:t>
            </a:r>
            <a:r>
              <a:rPr lang="en-US" b="1" dirty="0" smtClean="0">
                <a:solidFill>
                  <a:srgbClr val="000000"/>
                </a:solidFill>
              </a:rPr>
              <a:t>pproximation describing </a:t>
            </a:r>
            <a:r>
              <a:rPr lang="en-US" b="1" dirty="0" smtClean="0">
                <a:solidFill>
                  <a:srgbClr val="000000"/>
                </a:solidFill>
                <a:latin typeface="Symbol" pitchFamily="18" charset="2"/>
              </a:rPr>
              <a:t>p</a:t>
            </a:r>
            <a:r>
              <a:rPr lang="en-US" b="1" baseline="30000" dirty="0" smtClean="0">
                <a:solidFill>
                  <a:srgbClr val="000000"/>
                </a:solidFill>
                <a:latin typeface="Symbol" pitchFamily="18" charset="2"/>
              </a:rPr>
              <a:t>+</a:t>
            </a:r>
            <a:r>
              <a:rPr lang="en-US" b="1" dirty="0" smtClean="0">
                <a:solidFill>
                  <a:srgbClr val="000000"/>
                </a:solidFill>
                <a:latin typeface="Symbol" pitchFamily="18" charset="2"/>
              </a:rPr>
              <a:t>p</a:t>
            </a:r>
            <a:r>
              <a:rPr lang="en-US" b="1" baseline="30000" dirty="0" smtClean="0">
                <a:solidFill>
                  <a:srgbClr val="000000"/>
                </a:solidFill>
              </a:rPr>
              <a:t>-</a:t>
            </a:r>
            <a:r>
              <a:rPr lang="en-US" b="1" dirty="0" smtClean="0">
                <a:solidFill>
                  <a:srgbClr val="000000"/>
                </a:solidFill>
              </a:rPr>
              <a:t>p exclusive channel.</a:t>
            </a:r>
          </a:p>
          <a:p>
            <a:pPr algn="ctr" eaLnBrk="0" fontAlgn="base" hangingPunct="0">
              <a:spcBef>
                <a:spcPct val="0"/>
              </a:spcBef>
              <a:spcAft>
                <a:spcPct val="0"/>
              </a:spcAft>
            </a:pPr>
            <a:endParaRPr lang="en-US" dirty="0">
              <a:solidFill>
                <a:srgbClr val="000000"/>
              </a:solidFill>
            </a:endParaRPr>
          </a:p>
        </p:txBody>
      </p:sp>
      <p:sp>
        <p:nvSpPr>
          <p:cNvPr id="12" name="TextBox 11"/>
          <p:cNvSpPr txBox="1"/>
          <p:nvPr/>
        </p:nvSpPr>
        <p:spPr>
          <a:xfrm>
            <a:off x="189201" y="5793724"/>
            <a:ext cx="8366458" cy="369332"/>
          </a:xfrm>
          <a:prstGeom prst="rect">
            <a:avLst/>
          </a:prstGeom>
          <a:noFill/>
        </p:spPr>
        <p:txBody>
          <a:bodyPr wrap="none" rtlCol="0">
            <a:spAutoFit/>
          </a:bodyPr>
          <a:lstStyle/>
          <a:p>
            <a:pPr algn="ctr" eaLnBrk="0" fontAlgn="base" hangingPunct="0">
              <a:spcBef>
                <a:spcPct val="0"/>
              </a:spcBef>
              <a:spcAft>
                <a:spcPct val="0"/>
              </a:spcAft>
            </a:pPr>
            <a:r>
              <a:rPr lang="en-US" b="1" dirty="0" smtClean="0">
                <a:solidFill>
                  <a:srgbClr val="000000"/>
                </a:solidFill>
              </a:rPr>
              <a:t>Recent updates will be presented in the CLAS paper, that is in preparation.</a:t>
            </a:r>
            <a:endParaRPr lang="en-US" b="1" dirty="0">
              <a:solidFill>
                <a:srgbClr val="000000"/>
              </a:solidFill>
            </a:endParaRPr>
          </a:p>
        </p:txBody>
      </p:sp>
      <p:pic>
        <p:nvPicPr>
          <p:cNvPr id="11" name="Picture 10" descr="2pidir.eps"/>
          <p:cNvPicPr>
            <a:picLocks noChangeAspect="1"/>
          </p:cNvPicPr>
          <p:nvPr/>
        </p:nvPicPr>
        <p:blipFill>
          <a:blip r:embed="rId3" cstate="print"/>
          <a:stretch>
            <a:fillRect/>
          </a:stretch>
        </p:blipFill>
        <p:spPr>
          <a:xfrm>
            <a:off x="599633" y="1570497"/>
            <a:ext cx="2837249" cy="2653566"/>
          </a:xfrm>
          <a:prstGeom prst="rect">
            <a:avLst/>
          </a:prstGeom>
        </p:spPr>
      </p:pic>
      <p:sp>
        <p:nvSpPr>
          <p:cNvPr id="13" name="Rectangle 2"/>
          <p:cNvSpPr>
            <a:spLocks noGrp="1" noChangeArrowheads="1"/>
          </p:cNvSpPr>
          <p:nvPr>
            <p:ph type="title"/>
          </p:nvPr>
        </p:nvSpPr>
        <p:spPr>
          <a:xfrm>
            <a:off x="50800" y="76200"/>
            <a:ext cx="8864600" cy="711200"/>
          </a:xfrm>
        </p:spPr>
        <p:txBody>
          <a:bodyPr/>
          <a:lstStyle/>
          <a:p>
            <a:r>
              <a:rPr lang="en-US" sz="2400" b="0" dirty="0" smtClean="0">
                <a:solidFill>
                  <a:srgbClr val="FF0000"/>
                </a:solidFill>
              </a:rPr>
              <a:t>JLAB-MSU meson-baryon model (JM) for </a:t>
            </a:r>
            <a:r>
              <a:rPr lang="en-US" sz="2400" b="0" dirty="0" err="1" smtClean="0">
                <a:solidFill>
                  <a:srgbClr val="FF0000"/>
                </a:solidFill>
              </a:rPr>
              <a:t>N</a:t>
            </a:r>
            <a:r>
              <a:rPr lang="en-US" sz="2400" b="0" dirty="0" err="1" smtClean="0">
                <a:solidFill>
                  <a:srgbClr val="FF0000"/>
                </a:solidFill>
                <a:latin typeface="Symbol" pitchFamily="18" charset="2"/>
              </a:rPr>
              <a:t>pp</a:t>
            </a:r>
            <a:r>
              <a:rPr lang="en-US" sz="2400" b="0" dirty="0" smtClean="0">
                <a:solidFill>
                  <a:srgbClr val="FF0000"/>
                </a:solidFill>
              </a:rPr>
              <a:t>  </a:t>
            </a:r>
            <a:r>
              <a:rPr lang="en-US" sz="2400" b="0" dirty="0" err="1" smtClean="0">
                <a:solidFill>
                  <a:srgbClr val="FF0000"/>
                </a:solidFill>
              </a:rPr>
              <a:t>electroproduction</a:t>
            </a:r>
            <a:r>
              <a:rPr lang="en-US" sz="2000" dirty="0" smtClean="0">
                <a:solidFill>
                  <a:srgbClr val="FF0000"/>
                </a:solidFill>
              </a:rPr>
              <a:t/>
            </a:r>
            <a:br>
              <a:rPr lang="en-US" sz="2000" dirty="0" smtClean="0">
                <a:solidFill>
                  <a:srgbClr val="FF0000"/>
                </a:solidFill>
              </a:rPr>
            </a:br>
            <a:endParaRPr lang="en-US" sz="1800" dirty="0" smtClean="0">
              <a:solidFill>
                <a:srgbClr val="FF0000"/>
              </a:solidFill>
            </a:endParaRPr>
          </a:p>
        </p:txBody>
      </p:sp>
    </p:spTree>
    <p:extLst>
      <p:ext uri="{BB962C8B-B14F-4D97-AF65-F5344CB8AC3E}">
        <p14:creationId xmlns:p14="http://schemas.microsoft.com/office/powerpoint/2010/main" xmlns="" val="277076551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36" name="TextBox 19"/>
          <p:cNvSpPr txBox="1">
            <a:spLocks noChangeArrowheads="1"/>
          </p:cNvSpPr>
          <p:nvPr/>
        </p:nvSpPr>
        <p:spPr bwMode="auto">
          <a:xfrm>
            <a:off x="6454775" y="5883275"/>
            <a:ext cx="2185988" cy="39687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2000">
                <a:solidFill>
                  <a:srgbClr val="00B050"/>
                </a:solidFill>
              </a:rPr>
              <a:t>non-resonant part</a:t>
            </a:r>
          </a:p>
        </p:txBody>
      </p:sp>
      <p:sp>
        <p:nvSpPr>
          <p:cNvPr id="77826" name="Title 1"/>
          <p:cNvSpPr>
            <a:spLocks noGrp="1"/>
          </p:cNvSpPr>
          <p:nvPr>
            <p:ph type="title"/>
          </p:nvPr>
        </p:nvSpPr>
        <p:spPr>
          <a:xfrm>
            <a:off x="0" y="-95250"/>
            <a:ext cx="9144000" cy="781050"/>
          </a:xfrm>
          <a:ln>
            <a:solidFill>
              <a:schemeClr val="bg1"/>
            </a:solidFill>
          </a:ln>
        </p:spPr>
        <p:txBody>
          <a:bodyPr/>
          <a:lstStyle/>
          <a:p>
            <a:r>
              <a:rPr lang="en-US" sz="2000" b="0" dirty="0" smtClean="0">
                <a:solidFill>
                  <a:srgbClr val="FF0000"/>
                </a:solidFill>
              </a:rPr>
              <a:t>Resonant &amp; non-resonant parts of </a:t>
            </a:r>
            <a:r>
              <a:rPr lang="en-US" sz="2000" b="0" dirty="0" err="1" smtClean="0">
                <a:solidFill>
                  <a:srgbClr val="FF0000"/>
                </a:solidFill>
              </a:rPr>
              <a:t>N</a:t>
            </a:r>
            <a:r>
              <a:rPr lang="en-US" sz="2000" b="0" dirty="0" err="1" smtClean="0">
                <a:solidFill>
                  <a:srgbClr val="FF0000"/>
                </a:solidFill>
                <a:latin typeface="Symbol" pitchFamily="18" charset="2"/>
              </a:rPr>
              <a:t>pp</a:t>
            </a:r>
            <a:r>
              <a:rPr lang="en-US" sz="2000" b="0" dirty="0" smtClean="0">
                <a:solidFill>
                  <a:srgbClr val="FF0000"/>
                </a:solidFill>
              </a:rPr>
              <a:t> cross sections as determined from the CLAS data fit within the framework of JM model  </a:t>
            </a:r>
          </a:p>
        </p:txBody>
      </p:sp>
      <p:sp>
        <p:nvSpPr>
          <p:cNvPr id="77829" name="Line 60"/>
          <p:cNvSpPr>
            <a:spLocks noChangeShapeType="1"/>
          </p:cNvSpPr>
          <p:nvPr/>
        </p:nvSpPr>
        <p:spPr bwMode="auto">
          <a:xfrm>
            <a:off x="85725" y="6083300"/>
            <a:ext cx="474663" cy="0"/>
          </a:xfrm>
          <a:prstGeom prst="line">
            <a:avLst/>
          </a:prstGeom>
          <a:noFill/>
          <a:ln w="38100">
            <a:solidFill>
              <a:srgbClr val="FF0000"/>
            </a:solidFill>
            <a:round/>
            <a:headEnd/>
            <a:tailEnd/>
          </a:ln>
        </p:spPr>
        <p:txBody>
          <a:bodyPr/>
          <a:lstStyle/>
          <a:p>
            <a:pPr algn="ctr" eaLnBrk="0" fontAlgn="base" hangingPunct="0">
              <a:spcBef>
                <a:spcPct val="0"/>
              </a:spcBef>
              <a:spcAft>
                <a:spcPct val="0"/>
              </a:spcAft>
            </a:pPr>
            <a:endParaRPr lang="en-US" sz="3600">
              <a:solidFill>
                <a:srgbClr val="000000"/>
              </a:solidFill>
            </a:endParaRPr>
          </a:p>
        </p:txBody>
      </p:sp>
      <p:sp>
        <p:nvSpPr>
          <p:cNvPr id="77830" name="Text Box 62"/>
          <p:cNvSpPr txBox="1">
            <a:spLocks noChangeArrowheads="1"/>
          </p:cNvSpPr>
          <p:nvPr/>
        </p:nvSpPr>
        <p:spPr bwMode="auto">
          <a:xfrm>
            <a:off x="639763" y="5910263"/>
            <a:ext cx="2838450" cy="368300"/>
          </a:xfrm>
          <a:prstGeom prst="rect">
            <a:avLst/>
          </a:prstGeom>
          <a:noFill/>
          <a:ln w="9525" algn="ctr">
            <a:solidFill>
              <a:schemeClr val="bg1"/>
            </a:solidFill>
            <a:miter lim="800000"/>
            <a:headEnd/>
            <a:tailEnd/>
          </a:ln>
        </p:spPr>
        <p:txBody>
          <a:bodyPr lIns="182880">
            <a:spAutoFit/>
          </a:bodyPr>
          <a:lstStyle/>
          <a:p>
            <a:pPr algn="ctr" eaLnBrk="0" fontAlgn="base" hangingPunct="0">
              <a:spcBef>
                <a:spcPct val="0"/>
              </a:spcBef>
              <a:spcAft>
                <a:spcPct val="0"/>
              </a:spcAft>
            </a:pPr>
            <a:r>
              <a:rPr lang="en-US" b="1">
                <a:solidFill>
                  <a:srgbClr val="FF0000"/>
                </a:solidFill>
              </a:rPr>
              <a:t>full cross sections</a:t>
            </a:r>
          </a:p>
        </p:txBody>
      </p:sp>
      <p:sp>
        <p:nvSpPr>
          <p:cNvPr id="77831" name="Line 53"/>
          <p:cNvSpPr>
            <a:spLocks noChangeShapeType="1"/>
          </p:cNvSpPr>
          <p:nvPr/>
        </p:nvSpPr>
        <p:spPr bwMode="auto">
          <a:xfrm flipV="1">
            <a:off x="3721289" y="5979712"/>
            <a:ext cx="7936" cy="261933"/>
          </a:xfrm>
          <a:prstGeom prst="line">
            <a:avLst/>
          </a:prstGeom>
          <a:noFill/>
          <a:ln w="38100">
            <a:solidFill>
              <a:schemeClr val="accent2"/>
            </a:solidFill>
            <a:round/>
            <a:headEnd/>
            <a:tailEnd/>
          </a:ln>
        </p:spPr>
        <p:txBody>
          <a:bodyPr/>
          <a:lstStyle/>
          <a:p>
            <a:pPr algn="ctr" eaLnBrk="0" fontAlgn="base" hangingPunct="0">
              <a:spcBef>
                <a:spcPct val="0"/>
              </a:spcBef>
              <a:spcAft>
                <a:spcPct val="0"/>
              </a:spcAft>
            </a:pPr>
            <a:endParaRPr lang="en-US" sz="3600">
              <a:solidFill>
                <a:srgbClr val="000000"/>
              </a:solidFill>
            </a:endParaRPr>
          </a:p>
        </p:txBody>
      </p:sp>
      <p:sp>
        <p:nvSpPr>
          <p:cNvPr id="77832" name="Oval 54"/>
          <p:cNvSpPr>
            <a:spLocks noChangeArrowheads="1"/>
          </p:cNvSpPr>
          <p:nvPr/>
        </p:nvSpPr>
        <p:spPr bwMode="auto">
          <a:xfrm>
            <a:off x="3672075" y="6064975"/>
            <a:ext cx="114300" cy="88900"/>
          </a:xfrm>
          <a:prstGeom prst="ellipse">
            <a:avLst/>
          </a:prstGeom>
          <a:solidFill>
            <a:schemeClr val="accent2"/>
          </a:solidFill>
          <a:ln w="9525" algn="ctr">
            <a:solidFill>
              <a:schemeClr val="accent2"/>
            </a:solidFill>
            <a:round/>
            <a:headEnd/>
            <a:tailEnd/>
          </a:ln>
        </p:spPr>
        <p:txBody>
          <a:bodyPr wrap="none" anchor="ctr"/>
          <a:lstStyle/>
          <a:p>
            <a:pPr algn="ctr" eaLnBrk="0" fontAlgn="base" hangingPunct="0">
              <a:spcBef>
                <a:spcPct val="0"/>
              </a:spcBef>
              <a:spcAft>
                <a:spcPct val="0"/>
              </a:spcAft>
            </a:pPr>
            <a:endParaRPr lang="en-US" sz="3600">
              <a:solidFill>
                <a:srgbClr val="000000"/>
              </a:solidFill>
            </a:endParaRPr>
          </a:p>
        </p:txBody>
      </p:sp>
      <p:sp>
        <p:nvSpPr>
          <p:cNvPr id="26" name="TextBox 25"/>
          <p:cNvSpPr txBox="1"/>
          <p:nvPr/>
        </p:nvSpPr>
        <p:spPr>
          <a:xfrm>
            <a:off x="3702050" y="5878513"/>
            <a:ext cx="1677988" cy="396875"/>
          </a:xfrm>
          <a:prstGeom prst="rect">
            <a:avLst/>
          </a:prstGeom>
          <a:noFill/>
        </p:spPr>
        <p:txBody>
          <a:bodyPr wrap="none">
            <a:spAutoFit/>
          </a:bodyPr>
          <a:lstStyle/>
          <a:p>
            <a:pPr algn="ctr" eaLnBrk="0" fontAlgn="base" hangingPunct="0">
              <a:spcBef>
                <a:spcPct val="0"/>
              </a:spcBef>
              <a:spcAft>
                <a:spcPct val="0"/>
              </a:spcAft>
              <a:defRPr/>
            </a:pPr>
            <a:r>
              <a:rPr lang="en-US" sz="2000" dirty="0">
                <a:solidFill>
                  <a:srgbClr val="3333CC">
                    <a:lumMod val="75000"/>
                  </a:srgbClr>
                </a:solidFill>
              </a:rPr>
              <a:t>resonant part</a:t>
            </a:r>
          </a:p>
        </p:txBody>
      </p:sp>
      <p:sp>
        <p:nvSpPr>
          <p:cNvPr id="77834" name="Line 53"/>
          <p:cNvSpPr>
            <a:spLocks noChangeShapeType="1"/>
          </p:cNvSpPr>
          <p:nvPr/>
        </p:nvSpPr>
        <p:spPr bwMode="auto">
          <a:xfrm flipV="1">
            <a:off x="6518938" y="5963774"/>
            <a:ext cx="0" cy="284626"/>
          </a:xfrm>
          <a:prstGeom prst="line">
            <a:avLst/>
          </a:prstGeom>
          <a:noFill/>
          <a:ln w="38100">
            <a:solidFill>
              <a:srgbClr val="00B050"/>
            </a:solidFill>
            <a:round/>
            <a:headEnd/>
            <a:tailEnd/>
          </a:ln>
        </p:spPr>
        <p:txBody>
          <a:bodyPr/>
          <a:lstStyle/>
          <a:p>
            <a:pPr algn="ctr" eaLnBrk="0" fontAlgn="base" hangingPunct="0">
              <a:spcBef>
                <a:spcPct val="0"/>
              </a:spcBef>
              <a:spcAft>
                <a:spcPct val="0"/>
              </a:spcAft>
            </a:pPr>
            <a:endParaRPr lang="en-US" sz="3600">
              <a:solidFill>
                <a:srgbClr val="000000"/>
              </a:solidFill>
            </a:endParaRPr>
          </a:p>
        </p:txBody>
      </p:sp>
      <p:sp>
        <p:nvSpPr>
          <p:cNvPr id="77835" name="Oval 54"/>
          <p:cNvSpPr>
            <a:spLocks noChangeArrowheads="1"/>
          </p:cNvSpPr>
          <p:nvPr/>
        </p:nvSpPr>
        <p:spPr bwMode="auto">
          <a:xfrm>
            <a:off x="6457225" y="6051550"/>
            <a:ext cx="114300" cy="88900"/>
          </a:xfrm>
          <a:prstGeom prst="ellipse">
            <a:avLst/>
          </a:prstGeom>
          <a:solidFill>
            <a:srgbClr val="00B050"/>
          </a:solidFill>
          <a:ln w="9525" algn="ctr">
            <a:solidFill>
              <a:srgbClr val="00B050"/>
            </a:solidFill>
            <a:round/>
            <a:headEnd/>
            <a:tailEnd/>
          </a:ln>
        </p:spPr>
        <p:txBody>
          <a:bodyPr wrap="none" anchor="ctr"/>
          <a:lstStyle/>
          <a:p>
            <a:pPr algn="ctr" eaLnBrk="0" fontAlgn="base" hangingPunct="0">
              <a:spcBef>
                <a:spcPct val="0"/>
              </a:spcBef>
              <a:spcAft>
                <a:spcPct val="0"/>
              </a:spcAft>
            </a:pPr>
            <a:endParaRPr lang="en-US" sz="3600">
              <a:solidFill>
                <a:srgbClr val="000000"/>
              </a:solidFill>
            </a:endParaRPr>
          </a:p>
        </p:txBody>
      </p:sp>
      <p:pic>
        <p:nvPicPr>
          <p:cNvPr id="77837" name="Picture 30" descr="nstar_backgr_275375_0.375w_15_1525.eps"/>
          <p:cNvPicPr>
            <a:picLocks noChangeAspect="1"/>
          </p:cNvPicPr>
          <p:nvPr/>
        </p:nvPicPr>
        <p:blipFill>
          <a:blip r:embed="rId3" cstate="print"/>
          <a:srcRect/>
          <a:stretch>
            <a:fillRect/>
          </a:stretch>
        </p:blipFill>
        <p:spPr bwMode="auto">
          <a:xfrm>
            <a:off x="4648200" y="609600"/>
            <a:ext cx="4803775" cy="4964113"/>
          </a:xfrm>
          <a:prstGeom prst="rect">
            <a:avLst/>
          </a:prstGeom>
          <a:noFill/>
          <a:ln w="9525">
            <a:noFill/>
            <a:miter lim="800000"/>
            <a:headEnd/>
            <a:tailEnd/>
          </a:ln>
        </p:spPr>
      </p:pic>
      <p:sp>
        <p:nvSpPr>
          <p:cNvPr id="2" name="TextBox 1"/>
          <p:cNvSpPr txBox="1"/>
          <p:nvPr/>
        </p:nvSpPr>
        <p:spPr>
          <a:xfrm>
            <a:off x="323056" y="1828800"/>
            <a:ext cx="4096544" cy="923330"/>
          </a:xfrm>
          <a:prstGeom prst="rect">
            <a:avLst/>
          </a:prstGeom>
          <a:noFill/>
        </p:spPr>
        <p:txBody>
          <a:bodyPr wrap="square" rtlCol="0">
            <a:spAutoFit/>
          </a:bodyPr>
          <a:lstStyle/>
          <a:p>
            <a:r>
              <a:rPr lang="en-US" dirty="0" smtClean="0"/>
              <a:t>Reliable and unambiguous separation between resonant and non-resonant contribution was achieved </a:t>
            </a:r>
            <a:endParaRPr lang="en-US" dirty="0"/>
          </a:p>
        </p:txBody>
      </p:sp>
    </p:spTree>
    <p:extLst>
      <p:ext uri="{BB962C8B-B14F-4D97-AF65-F5344CB8AC3E}">
        <p14:creationId xmlns:p14="http://schemas.microsoft.com/office/powerpoint/2010/main" xmlns="" val="351813126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qqq&#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_{\pi^{+}\pi^{-}}$, $M_{\pi^{+}p}$, $\theta_{p}$, $\varphi_{p}$, $\alpha_{(p,p'),(\pi^{+},\pi^{-})}$&#10;&#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_{\pi^{+}\pi^{-}}$, $M_{\pi^{+}p}$, $\theta_{\pi^{-}}$, $\varphi_{\pi^{-}}$, $\alpha_{(p,\pi^{-}),(\pi^{+},p')}$&#10;&#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_{\pi^{+}\pi^{-}}$, $M_{\pi^{-}p}$, $\theta_{\pi^{+}}$, $\varphi_{\pi^{+}}$, $\alpha_{(p,\pi^{+}),(\pi^{-},p')}$&#10;&#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rm d}\sigma}{{\rm d}M_{\pi^{+}\pi^{-}}}=\int\frac{{\rm d^{5}}\sigma}{{\rm d^{5}}\tau}&#10;{\rm d}\tau_{\pi^{+}\pi^{-}}$, \\&#10;d$\tau_{\pi^{+}\pi^{-}} = {\rm d}M_{\pi^{-}p}{\rm d}\Omega_{\pi^{-}}&#10;{\rm d}\alpha_{(p,\pi^{-}),(\pi^{+},p')}$, \\&#10;${\rm d^{5}}\tau_{\pi^{+}\pi^{-}} = {\rm d}M_{\pi^{+}\pi^{-}}{\rm d}M_{\pi^{-}p}{\rm d}\Omega_{\pi^{-}}&#10;{\rm d}\alpha_{(p,\pi^{-}),(\pi^{+},p')}$&#1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rm d^{5}}\sigma}{{\rm d}M_{\pi^{+}\pi^{-}}&#10;{\rm d}M_{\pi^{+}p}{\rm d}\Omega_{\pi^{-}}{\rm d}\alpha_&#10;{(p,\pi^{-}),(\pi^{+},p')}} = \frac{1}{\Gamma_{v}}&#10;\frac{{\rm d^{7}}\sigma}{{\rm d}W{\rm d}Q^{2}{\rm d}M_{\pi^{+}\pi^{-}}&#10;{\rm d}M_{\pi^{+}p}{\rm d}\Omega_{\pi^{-}}{\rm d}\alpha_&#10;{(p,\pi^{-}),(\pi^{+},p')}} $&#10;&#10;\end{document}"/>
  <p:tag name="IGUANATEXSIZE" val="9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Gamma_{v}=\frac{\alpha}{4\pi}\frac{1}{E^{2}_{beam}M^{2}_{p}}&#10;\frac{W(W^{2} - M^{2}_{p})}{(1 - \epsilon)Q^{2}}$&#10;&#10;\end{document}"/>
  <p:tag name="IGUANATEXSIZE" val="15"/>
</p:tagLst>
</file>

<file path=ppt/theme/theme1.xml><?xml version="1.0" encoding="utf-8"?>
<a:theme xmlns:a="http://schemas.openxmlformats.org/drawingml/2006/main" name="28_CLAS Physics Master">
  <a:themeElements>
    <a:clrScheme name="28_CLAS Physics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8_CLAS Physics 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accent2"/>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0" rIns="9144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1" i="0" u="none" strike="noStrike" cap="none" normalizeH="0" baseline="0" smtClean="0">
            <a:ln>
              <a:noFill/>
            </a:ln>
            <a:solidFill>
              <a:srgbClr val="333399"/>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accent2"/>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0" rIns="9144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1" i="0" u="none" strike="noStrike" cap="none" normalizeH="0" baseline="0" smtClean="0">
            <a:ln>
              <a:noFill/>
            </a:ln>
            <a:solidFill>
              <a:srgbClr val="333399"/>
            </a:solidFill>
            <a:effectLst/>
            <a:latin typeface="Times New Roman" pitchFamily="18" charset="0"/>
          </a:defRPr>
        </a:defPPr>
      </a:lstStyle>
    </a:lnDef>
  </a:objectDefaults>
  <a:extraClrSchemeLst>
    <a:extraClrScheme>
      <a:clrScheme name="28_CLAS Physics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8_CLAS Physics 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8_CLAS Physics 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8_CLAS Physics 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8_CLAS Physics 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8_CLAS Physics 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8_CLAS Physics 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9_CLAS Physics Master">
  <a:themeElements>
    <a:clrScheme name="28_CLAS Physics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8_CLAS Physics 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accent2"/>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0" rIns="9144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1" i="0" u="none" strike="noStrike" cap="none" normalizeH="0" baseline="0" smtClean="0">
            <a:ln>
              <a:noFill/>
            </a:ln>
            <a:solidFill>
              <a:srgbClr val="333399"/>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accent2"/>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0" rIns="9144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1" i="0" u="none" strike="noStrike" cap="none" normalizeH="0" baseline="0" smtClean="0">
            <a:ln>
              <a:noFill/>
            </a:ln>
            <a:solidFill>
              <a:srgbClr val="333399"/>
            </a:solidFill>
            <a:effectLst/>
            <a:latin typeface="Times New Roman" pitchFamily="18" charset="0"/>
          </a:defRPr>
        </a:defPPr>
      </a:lstStyle>
    </a:lnDef>
  </a:objectDefaults>
  <a:extraClrSchemeLst>
    <a:extraClrScheme>
      <a:clrScheme name="28_CLAS Physics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8_CLAS Physics 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8_CLAS Physics 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8_CLAS Physics 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8_CLAS Physics 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8_CLAS Physics 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8_CLAS Physics 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0_CLAS Physics Master">
  <a:themeElements>
    <a:clrScheme name="28_CLAS Physics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8_CLAS Physics 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accent2"/>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0" rIns="9144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1" i="0" u="none" strike="noStrike" cap="none" normalizeH="0" baseline="0" smtClean="0">
            <a:ln>
              <a:noFill/>
            </a:ln>
            <a:solidFill>
              <a:srgbClr val="333399"/>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accent2"/>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0" rIns="9144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1" i="0" u="none" strike="noStrike" cap="none" normalizeH="0" baseline="0" smtClean="0">
            <a:ln>
              <a:noFill/>
            </a:ln>
            <a:solidFill>
              <a:srgbClr val="333399"/>
            </a:solidFill>
            <a:effectLst/>
            <a:latin typeface="Times New Roman" pitchFamily="18" charset="0"/>
          </a:defRPr>
        </a:defPPr>
      </a:lstStyle>
    </a:lnDef>
  </a:objectDefaults>
  <a:extraClrSchemeLst>
    <a:extraClrScheme>
      <a:clrScheme name="28_CLAS Physics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8_CLAS Physics 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8_CLAS Physics 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8_CLAS Physics 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8_CLAS Physics 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8_CLAS Physics 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8_CLAS Physics 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8_CLAS Physics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28_CLAS Physics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28_CLAS Physics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28_CLAS Physics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28_CLAS Physics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4.xml><?xml version="1.0" encoding="utf-8"?>
<a:themeOverride xmlns:a="http://schemas.openxmlformats.org/drawingml/2006/main">
  <a:clrScheme name="28_CLAS Physics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5.xml><?xml version="1.0" encoding="utf-8"?>
<a:themeOverride xmlns:a="http://schemas.openxmlformats.org/drawingml/2006/main">
  <a:clrScheme name="28_CLAS Physics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6.xml><?xml version="1.0" encoding="utf-8"?>
<a:themeOverride xmlns:a="http://schemas.openxmlformats.org/drawingml/2006/main">
  <a:clrScheme name="28_CLAS Physics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28_CLAS Physics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28_CLAS Physics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28_CLAS Physics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28_CLAS Physics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28_CLAS Physics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28_CLAS Physics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28_CLAS Physics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28_CLAS Physics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2062</TotalTime>
  <Words>1016</Words>
  <Application>Microsoft Office PowerPoint</Application>
  <PresentationFormat>On-screen Show (4:3)</PresentationFormat>
  <Paragraphs>122</Paragraphs>
  <Slides>17</Slides>
  <Notes>3</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28_CLAS Physics Master</vt:lpstr>
      <vt:lpstr>29_CLAS Physics Master</vt:lpstr>
      <vt:lpstr>30_CLAS Physics Master</vt:lpstr>
      <vt:lpstr> Electroproduction of  +-p in the 2nd resonance region off protons</vt:lpstr>
      <vt:lpstr>Slide 2</vt:lpstr>
      <vt:lpstr>Slide 3</vt:lpstr>
      <vt:lpstr>Slide 4</vt:lpstr>
      <vt:lpstr>Slide 5</vt:lpstr>
      <vt:lpstr>CLAS data on p+p-p differential cross sections and their description within the JM model</vt:lpstr>
      <vt:lpstr>JLAB-MSU meson-baryon model (JM) for Npp  electroproduction </vt:lpstr>
      <vt:lpstr>JLAB-MSU meson-baryon model (JM) for Npp  electroproduction </vt:lpstr>
      <vt:lpstr>Resonant &amp; non-resonant parts of Npp cross sections as determined from the CLAS data fit within the framework of JM model  </vt:lpstr>
      <vt:lpstr>P11(1440) electrocouplings from the CLAS data on Np/Npp electroproduction</vt:lpstr>
      <vt:lpstr>P11(1440) electrocouplings from the CLAS data on Np/Npp electroproduction</vt:lpstr>
      <vt:lpstr>D13(1520) electrocouplings from the CLAS data on Np/Npp electroproduction</vt:lpstr>
      <vt:lpstr>Motivation for my current analysis</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Resonanace electrocouplings from +-p electroproduction off protons</dc:title>
  <dc:creator>gleb</dc:creator>
  <cp:lastModifiedBy>Your User Name</cp:lastModifiedBy>
  <cp:revision>141</cp:revision>
  <dcterms:created xsi:type="dcterms:W3CDTF">2006-08-16T00:00:00Z</dcterms:created>
  <dcterms:modified xsi:type="dcterms:W3CDTF">2011-05-17T11:18:08Z</dcterms:modified>
</cp:coreProperties>
</file>